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9" roundtripDataSignature="AMtx7mjS4aycZ1FereIzvMwC4CePwnR7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lv-LV"/>
              <a:t>Pierkasti savu mērķi.</a:t>
            </a:r>
            <a:endParaRPr/>
          </a:p>
        </p:txBody>
      </p:sp>
      <p:sp>
        <p:nvSpPr>
          <p:cNvPr id="179" name="Google Shape;179;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lv-LV"/>
              <a:t>Ja savu mērķi uzliek uz laika līnijas, ir viegli sekot līdzi tā izpildei. Uzzīmē tāpat savus svarīgakos mērķus! ☺ </a:t>
            </a:r>
            <a:endParaRPr/>
          </a:p>
        </p:txBody>
      </p:sp>
      <p:sp>
        <p:nvSpPr>
          <p:cNvPr id="187" name="Google Shape;187;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59" name="Google Shape;259;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lv-LV"/>
              <a:t>Lūdzu uzraksti savus mērķus. </a:t>
            </a:r>
            <a:endParaRPr/>
          </a:p>
        </p:txBody>
      </p:sp>
      <p:sp>
        <p:nvSpPr>
          <p:cNvPr id="279" name="Google Shape;279;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lv-LV"/>
              <a:t>Grupu darbs. Pieraksti savu stāstu. Izstāsti to savam grupas biedram. Viņš izstāsta kādas vērtības tajā ir sasktatījis. </a:t>
            </a:r>
            <a:endParaRPr/>
          </a:p>
        </p:txBody>
      </p:sp>
      <p:sp>
        <p:nvSpPr>
          <p:cNvPr id="107" name="Google Shape;10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lv-LV"/>
              <a:t>Izvēlies 15 vērtības, kas Tevi visvairak raksturo. No tām atlasi 6, sarindo secībā pa prioritatēm.  </a:t>
            </a:r>
            <a:endParaRPr/>
          </a:p>
        </p:txBody>
      </p:sp>
      <p:sp>
        <p:nvSpPr>
          <p:cNvPr id="435" name="Google Shape;435;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lv-LV"/>
              <a:t>6 Vērtības pēc svarīguma. </a:t>
            </a:r>
            <a:endParaRPr/>
          </a:p>
        </p:txBody>
      </p:sp>
      <p:sp>
        <p:nvSpPr>
          <p:cNvPr id="114" name="Google Shape;114;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4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5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29.jpg"/><Relationship Id="rId5" Type="http://schemas.openxmlformats.org/officeDocument/2006/relationships/image" Target="../media/image12.jpg"/><Relationship Id="rId6" Type="http://schemas.openxmlformats.org/officeDocument/2006/relationships/image" Target="../media/image16.png"/><Relationship Id="rId7" Type="http://schemas.openxmlformats.org/officeDocument/2006/relationships/image" Target="../media/image1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990600" y="533400"/>
            <a:ext cx="7772400" cy="762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F7F7F"/>
              </a:buClr>
              <a:buSzPts val="2400"/>
              <a:buFont typeface="Calibri"/>
              <a:buNone/>
            </a:pPr>
            <a:r>
              <a:rPr i="1" lang="lv-LV" sz="2400">
                <a:solidFill>
                  <a:srgbClr val="7F7F7F"/>
                </a:solidFill>
              </a:rPr>
              <a:t>Daina Jarmalaviča</a:t>
            </a:r>
            <a:endParaRPr i="1" sz="2400">
              <a:solidFill>
                <a:srgbClr val="7F7F7F"/>
              </a:solidFill>
            </a:endParaRPr>
          </a:p>
          <a:p>
            <a:pPr indent="0" lvl="0" marL="0" rtl="0" algn="r">
              <a:spcBef>
                <a:spcPts val="0"/>
              </a:spcBef>
              <a:spcAft>
                <a:spcPts val="0"/>
              </a:spcAft>
              <a:buClr>
                <a:srgbClr val="7F7F7F"/>
              </a:buClr>
              <a:buSzPts val="2400"/>
              <a:buFont typeface="Calibri"/>
              <a:buNone/>
            </a:pPr>
            <a:r>
              <a:t/>
            </a:r>
            <a:endParaRPr i="1" sz="2400">
              <a:solidFill>
                <a:srgbClr val="7F7F7F"/>
              </a:solidFill>
            </a:endParaRPr>
          </a:p>
        </p:txBody>
      </p:sp>
      <p:sp>
        <p:nvSpPr>
          <p:cNvPr id="89" name="Google Shape;89;p1"/>
          <p:cNvSpPr txBox="1"/>
          <p:nvPr>
            <p:ph idx="1" type="subTitle"/>
          </p:nvPr>
        </p:nvSpPr>
        <p:spPr>
          <a:xfrm>
            <a:off x="381000" y="685800"/>
            <a:ext cx="5410200" cy="1752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400"/>
              <a:buNone/>
            </a:pPr>
            <a:r>
              <a:rPr b="1" lang="lv-LV" sz="4400">
                <a:solidFill>
                  <a:schemeClr val="dk1"/>
                </a:solidFill>
              </a:rPr>
              <a:t>Mērķi un personīgās karjeras plānošana</a:t>
            </a:r>
            <a:endParaRPr b="1" sz="4400">
              <a:solidFill>
                <a:schemeClr val="dk1"/>
              </a:solidFill>
            </a:endParaRPr>
          </a:p>
        </p:txBody>
      </p:sp>
      <p:sp>
        <p:nvSpPr>
          <p:cNvPr id="90" name="Google Shape;90;p1"/>
          <p:cNvSpPr/>
          <p:nvPr/>
        </p:nvSpPr>
        <p:spPr>
          <a:xfrm>
            <a:off x="1981200" y="6553200"/>
            <a:ext cx="5524500" cy="39703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lv-LV" sz="1800" u="none" cap="none" strike="noStrike">
                <a:solidFill>
                  <a:schemeClr val="dk1"/>
                </a:solidFill>
                <a:latin typeface="Calibri"/>
                <a:ea typeface="Calibri"/>
                <a:cs typeface="Calibri"/>
                <a:sym typeface="Calibri"/>
              </a:rPr>
              <a:t> Daugavpils                                                                         2015</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lv-LV" sz="3959"/>
              <a:t>Pamatprincipi, lai izvirzītais mērķis, būtu sasniedzams (1)</a:t>
            </a:r>
            <a:endParaRPr sz="3959"/>
          </a:p>
        </p:txBody>
      </p:sp>
      <p:sp>
        <p:nvSpPr>
          <p:cNvPr id="149" name="Google Shape;149;p10"/>
          <p:cNvSpPr txBox="1"/>
          <p:nvPr>
            <p:ph idx="1" type="body"/>
          </p:nvPr>
        </p:nvSpPr>
        <p:spPr>
          <a:xfrm>
            <a:off x="457200" y="1828800"/>
            <a:ext cx="8229600" cy="4525963"/>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7030A0"/>
              </a:buClr>
              <a:buSzPts val="3200"/>
              <a:buNone/>
            </a:pPr>
            <a:r>
              <a:rPr b="1" lang="lv-LV">
                <a:solidFill>
                  <a:srgbClr val="7030A0"/>
                </a:solidFill>
              </a:rPr>
              <a:t>Mērķim ir jābūt formulētam pozitīvi: </a:t>
            </a:r>
            <a:endParaRPr/>
          </a:p>
          <a:p>
            <a:pPr indent="0" lvl="0" marL="0" rtl="0" algn="r">
              <a:spcBef>
                <a:spcPts val="640"/>
              </a:spcBef>
              <a:spcAft>
                <a:spcPts val="0"/>
              </a:spcAft>
              <a:buClr>
                <a:schemeClr val="dk1"/>
              </a:buClr>
              <a:buSzPts val="3200"/>
              <a:buNone/>
            </a:pPr>
            <a:r>
              <a:rPr lang="lv-LV"/>
              <a:t>Es negribu slimot...</a:t>
            </a:r>
            <a:endParaRPr/>
          </a:p>
          <a:p>
            <a:pPr indent="0" lvl="0" marL="0" rtl="0" algn="r">
              <a:spcBef>
                <a:spcPts val="640"/>
              </a:spcBef>
              <a:spcAft>
                <a:spcPts val="0"/>
              </a:spcAft>
              <a:buClr>
                <a:schemeClr val="dk1"/>
              </a:buClr>
              <a:buSzPts val="3200"/>
              <a:buNone/>
            </a:pPr>
            <a:r>
              <a:rPr lang="lv-LV"/>
              <a:t>Es gribu būt vesels...</a:t>
            </a:r>
            <a:endParaRPr/>
          </a:p>
          <a:p>
            <a:pPr indent="0" lvl="0" marL="0" rtl="0" algn="l">
              <a:spcBef>
                <a:spcPts val="640"/>
              </a:spcBef>
              <a:spcAft>
                <a:spcPts val="0"/>
              </a:spcAft>
              <a:buClr>
                <a:srgbClr val="7030A0"/>
              </a:buClr>
              <a:buSzPts val="3200"/>
              <a:buNone/>
            </a:pPr>
            <a:r>
              <a:rPr b="1" lang="lv-LV">
                <a:solidFill>
                  <a:srgbClr val="7030A0"/>
                </a:solidFill>
              </a:rPr>
              <a:t>Mērķim ir jābūt atkarīgam pašam no sevis:</a:t>
            </a:r>
            <a:endParaRPr/>
          </a:p>
          <a:p>
            <a:pPr indent="0" lvl="0" marL="0" rtl="0" algn="r">
              <a:spcBef>
                <a:spcPts val="640"/>
              </a:spcBef>
              <a:spcAft>
                <a:spcPts val="0"/>
              </a:spcAft>
              <a:buClr>
                <a:schemeClr val="dk1"/>
              </a:buClr>
              <a:buSzPts val="3200"/>
              <a:buNone/>
            </a:pPr>
            <a:r>
              <a:rPr lang="lv-LV"/>
              <a:t>Es gribu, lai viņi...</a:t>
            </a:r>
            <a:endParaRPr/>
          </a:p>
          <a:p>
            <a:pPr indent="0" lvl="0" marL="0" rtl="0" algn="r">
              <a:spcBef>
                <a:spcPts val="640"/>
              </a:spcBef>
              <a:spcAft>
                <a:spcPts val="0"/>
              </a:spcAft>
              <a:buClr>
                <a:schemeClr val="dk1"/>
              </a:buClr>
              <a:buSzPts val="3200"/>
              <a:buNone/>
            </a:pPr>
            <a:r>
              <a:rPr lang="lv-LV"/>
              <a:t>Es gribu, lai es...</a:t>
            </a:r>
            <a:endParaRPr/>
          </a:p>
        </p:txBody>
      </p:sp>
      <p:cxnSp>
        <p:nvCxnSpPr>
          <p:cNvPr id="150" name="Google Shape;150;p10"/>
          <p:cNvCxnSpPr/>
          <p:nvPr/>
        </p:nvCxnSpPr>
        <p:spPr>
          <a:xfrm flipH="1" rot="10800000">
            <a:off x="5410200" y="2514600"/>
            <a:ext cx="2819400" cy="152400"/>
          </a:xfrm>
          <a:prstGeom prst="straightConnector1">
            <a:avLst/>
          </a:prstGeom>
          <a:noFill/>
          <a:ln cap="flat" cmpd="sng" w="38100">
            <a:solidFill>
              <a:srgbClr val="FF0000"/>
            </a:solidFill>
            <a:prstDash val="solid"/>
            <a:round/>
            <a:headEnd len="sm" w="sm" type="none"/>
            <a:tailEnd len="sm" w="sm" type="none"/>
          </a:ln>
        </p:spPr>
      </p:cxnSp>
      <p:cxnSp>
        <p:nvCxnSpPr>
          <p:cNvPr id="151" name="Google Shape;151;p10"/>
          <p:cNvCxnSpPr/>
          <p:nvPr/>
        </p:nvCxnSpPr>
        <p:spPr>
          <a:xfrm flipH="1" rot="10800000">
            <a:off x="5562600" y="4244181"/>
            <a:ext cx="2819400" cy="152400"/>
          </a:xfrm>
          <a:prstGeom prst="straightConnector1">
            <a:avLst/>
          </a:prstGeom>
          <a:noFill/>
          <a:ln cap="flat" cmpd="sng" w="38100">
            <a:solidFill>
              <a:srgbClr val="FF0000"/>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lv-LV" sz="3959"/>
              <a:t>Pamatprincipi, lai izvirzītais mērķis, būtu sasniedzams (2)</a:t>
            </a:r>
            <a:endParaRPr sz="3959"/>
          </a:p>
        </p:txBody>
      </p:sp>
      <p:sp>
        <p:nvSpPr>
          <p:cNvPr id="157" name="Google Shape;157;p11"/>
          <p:cNvSpPr txBox="1"/>
          <p:nvPr>
            <p:ph idx="1" type="body"/>
          </p:nvPr>
        </p:nvSpPr>
        <p:spPr>
          <a:xfrm>
            <a:off x="457200" y="1828800"/>
            <a:ext cx="8229600" cy="4525963"/>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7030A0"/>
              </a:buClr>
              <a:buSzPts val="3200"/>
              <a:buNone/>
            </a:pPr>
            <a:r>
              <a:rPr b="1" lang="lv-LV">
                <a:solidFill>
                  <a:srgbClr val="7030A0"/>
                </a:solidFill>
              </a:rPr>
              <a:t>Mērķim ir jābūt pārbaudāmam sensorajā (VAK) pieredzē:</a:t>
            </a:r>
            <a:endParaRPr/>
          </a:p>
          <a:p>
            <a:pPr indent="0" lvl="0" marL="0" rtl="0" algn="r">
              <a:spcBef>
                <a:spcPts val="640"/>
              </a:spcBef>
              <a:spcAft>
                <a:spcPts val="0"/>
              </a:spcAft>
              <a:buClr>
                <a:schemeClr val="dk1"/>
              </a:buClr>
              <a:buSzPts val="3200"/>
              <a:buNone/>
            </a:pPr>
            <a:r>
              <a:rPr lang="lv-LV"/>
              <a:t>Kā es zināšu, ka esmu mērķi sasniedzis, ko es redzēšu, dzirdīšu un jutīšu, kad būšu sasniedzi mērķi? </a:t>
            </a:r>
            <a:endParaRPr/>
          </a:p>
          <a:p>
            <a:pPr indent="0" lvl="0" marL="0" rtl="0" algn="l">
              <a:spcBef>
                <a:spcPts val="640"/>
              </a:spcBef>
              <a:spcAft>
                <a:spcPts val="0"/>
              </a:spcAft>
              <a:buClr>
                <a:srgbClr val="7030A0"/>
              </a:buClr>
              <a:buSzPts val="3200"/>
              <a:buNone/>
            </a:pPr>
            <a:r>
              <a:rPr b="1" lang="lv-LV">
                <a:solidFill>
                  <a:srgbClr val="7030A0"/>
                </a:solidFill>
              </a:rPr>
              <a:t>Mērķis atrodas vajadzīgajā kontekstā: </a:t>
            </a:r>
            <a:endParaRPr/>
          </a:p>
          <a:p>
            <a:pPr indent="0" lvl="0" marL="0" rtl="0" algn="r">
              <a:spcBef>
                <a:spcPts val="640"/>
              </a:spcBef>
              <a:spcAft>
                <a:spcPts val="0"/>
              </a:spcAft>
              <a:buClr>
                <a:schemeClr val="dk1"/>
              </a:buClr>
              <a:buSzPts val="3200"/>
              <a:buNone/>
            </a:pPr>
            <a:r>
              <a:rPr lang="lv-LV"/>
              <a:t>Es vēlos būt prasīgs (vienmēr un visur vai tikai darbā?)</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lv-LV" sz="3959"/>
              <a:t>Pamatprincipi, lai izvirzītais mērķis, būtu sasniedzams (3)</a:t>
            </a:r>
            <a:endParaRPr sz="3959"/>
          </a:p>
        </p:txBody>
      </p:sp>
      <p:sp>
        <p:nvSpPr>
          <p:cNvPr id="163" name="Google Shape;163;p12"/>
          <p:cNvSpPr txBox="1"/>
          <p:nvPr>
            <p:ph idx="1" type="body"/>
          </p:nvPr>
        </p:nvSpPr>
        <p:spPr>
          <a:xfrm>
            <a:off x="457200" y="1828800"/>
            <a:ext cx="8229600" cy="4525963"/>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7030A0"/>
              </a:buClr>
              <a:buSzPts val="3200"/>
              <a:buNone/>
            </a:pPr>
            <a:r>
              <a:rPr b="1" lang="lv-LV">
                <a:solidFill>
                  <a:srgbClr val="7030A0"/>
                </a:solidFill>
              </a:rPr>
              <a:t>Mērķim ir jābūt ekoloģiskam:</a:t>
            </a:r>
            <a:endParaRPr/>
          </a:p>
          <a:p>
            <a:pPr indent="0" lvl="0" marL="0" rtl="0" algn="r">
              <a:spcBef>
                <a:spcPts val="640"/>
              </a:spcBef>
              <a:spcAft>
                <a:spcPts val="0"/>
              </a:spcAft>
              <a:buClr>
                <a:schemeClr val="dk1"/>
              </a:buClr>
              <a:buSzPts val="3200"/>
              <a:buNone/>
            </a:pPr>
            <a:r>
              <a:rPr lang="lv-LV"/>
              <a:t>Kā mērķa sasniegšana ietekmēs manu dzīvi kopumā? Kāda ir šī mērķa cena? Vai mērķis ir pūļu vērts u.c.</a:t>
            </a:r>
            <a:endParaRPr/>
          </a:p>
          <a:p>
            <a:pPr indent="0" lvl="0" marL="0" rtl="0" algn="l">
              <a:spcBef>
                <a:spcPts val="640"/>
              </a:spcBef>
              <a:spcAft>
                <a:spcPts val="0"/>
              </a:spcAft>
              <a:buClr>
                <a:schemeClr val="dk1"/>
              </a:buClr>
              <a:buSzPts val="3200"/>
              <a:buNone/>
            </a:pPr>
            <a:r>
              <a:rPr lang="lv-LV"/>
              <a:t> </a:t>
            </a:r>
            <a:r>
              <a:rPr b="1" lang="lv-LV">
                <a:solidFill>
                  <a:srgbClr val="7030A0"/>
                </a:solidFill>
              </a:rPr>
              <a:t>Mērķis atrodas vajadzīgajā kontekstā: </a:t>
            </a:r>
            <a:endParaRPr/>
          </a:p>
          <a:p>
            <a:pPr indent="0" lvl="0" marL="0" rtl="0" algn="r">
              <a:spcBef>
                <a:spcPts val="640"/>
              </a:spcBef>
              <a:spcAft>
                <a:spcPts val="0"/>
              </a:spcAft>
              <a:buClr>
                <a:schemeClr val="dk1"/>
              </a:buClr>
              <a:buSzPts val="3200"/>
              <a:buNone/>
            </a:pPr>
            <a:r>
              <a:rPr lang="lv-LV"/>
              <a:t>Es vēlos būt prasīgs (vienmēr un visur vai tikai darbā?)</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lv-LV" sz="3959"/>
              <a:t>Pamatprincipi, lai izvirzītais mērķis, būtu sasniedzams (4)</a:t>
            </a:r>
            <a:endParaRPr sz="3959"/>
          </a:p>
        </p:txBody>
      </p:sp>
      <p:sp>
        <p:nvSpPr>
          <p:cNvPr id="169" name="Google Shape;169;p13"/>
          <p:cNvSpPr txBox="1"/>
          <p:nvPr>
            <p:ph idx="1" type="body"/>
          </p:nvPr>
        </p:nvSpPr>
        <p:spPr>
          <a:xfrm>
            <a:off x="457200" y="1828800"/>
            <a:ext cx="8229600" cy="4525963"/>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7030A0"/>
              </a:buClr>
              <a:buSzPts val="3200"/>
              <a:buNone/>
            </a:pPr>
            <a:r>
              <a:rPr b="1" lang="lv-LV">
                <a:solidFill>
                  <a:srgbClr val="7030A0"/>
                </a:solidFill>
              </a:rPr>
              <a:t>Mērķis ir izvēlēts reālā mērogā. </a:t>
            </a:r>
            <a:endParaRPr/>
          </a:p>
          <a:p>
            <a:pPr indent="0" lvl="0" marL="0" rtl="0" algn="r">
              <a:spcBef>
                <a:spcPts val="640"/>
              </a:spcBef>
              <a:spcAft>
                <a:spcPts val="0"/>
              </a:spcAft>
              <a:buClr>
                <a:schemeClr val="dk1"/>
              </a:buClr>
              <a:buSzPts val="3200"/>
              <a:buNone/>
            </a:pPr>
            <a:r>
              <a:rPr lang="lv-LV"/>
              <a:t>Kā apēst ziloni?</a:t>
            </a:r>
            <a:endParaRPr/>
          </a:p>
          <a:p>
            <a:pPr indent="0" lvl="0" marL="0" rtl="0" algn="r">
              <a:spcBef>
                <a:spcPts val="640"/>
              </a:spcBef>
              <a:spcAft>
                <a:spcPts val="0"/>
              </a:spcAft>
              <a:buClr>
                <a:schemeClr val="dk1"/>
              </a:buClr>
              <a:buSzPts val="3200"/>
              <a:buNone/>
            </a:pPr>
            <a:r>
              <a:rPr lang="lv-LV"/>
              <a:t>Es vēlos, lai man būtu labi panākumi visās dzīves jomās (kura dzīves joma ir vissvarīgākā?) </a:t>
            </a:r>
            <a:endParaRPr/>
          </a:p>
          <a:p>
            <a:pPr indent="0" lvl="0" marL="0" rtl="0" algn="l">
              <a:spcBef>
                <a:spcPts val="640"/>
              </a:spcBef>
              <a:spcAft>
                <a:spcPts val="0"/>
              </a:spcAft>
              <a:buClr>
                <a:schemeClr val="dk1"/>
              </a:buClr>
              <a:buSzPts val="3200"/>
              <a:buNone/>
            </a:pPr>
            <a:r>
              <a:rPr lang="lv-LV"/>
              <a:t> </a:t>
            </a:r>
            <a:r>
              <a:rPr b="1" lang="lv-LV">
                <a:solidFill>
                  <a:srgbClr val="7030A0"/>
                </a:solidFill>
              </a:rPr>
              <a:t>Mērķis ir atbilstošs pieejamajiem resursiem.</a:t>
            </a:r>
            <a:endParaRPr/>
          </a:p>
          <a:p>
            <a:pPr indent="0" lvl="0" marL="0" rtl="0" algn="r">
              <a:spcBef>
                <a:spcPts val="640"/>
              </a:spcBef>
              <a:spcAft>
                <a:spcPts val="0"/>
              </a:spcAft>
              <a:buClr>
                <a:schemeClr val="dk1"/>
              </a:buClr>
              <a:buSzPts val="3200"/>
              <a:buNone/>
            </a:pPr>
            <a:r>
              <a:rPr lang="lv-LV"/>
              <a:t>Zināšanas, prasmes, finanses cilvēki u.c.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lv-LV" sz="3959"/>
              <a:t>Pamatprincipi, lai izvirzītais mērķis, būtu sasniedzams (5)</a:t>
            </a:r>
            <a:endParaRPr sz="3959"/>
          </a:p>
        </p:txBody>
      </p:sp>
      <p:sp>
        <p:nvSpPr>
          <p:cNvPr id="175" name="Google Shape;175;p14"/>
          <p:cNvSpPr txBox="1"/>
          <p:nvPr>
            <p:ph idx="1" type="body"/>
          </p:nvPr>
        </p:nvSpPr>
        <p:spPr>
          <a:xfrm>
            <a:off x="457200" y="1828800"/>
            <a:ext cx="8229600" cy="4525963"/>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7030A0"/>
              </a:buClr>
              <a:buSzPts val="3200"/>
              <a:buNone/>
            </a:pPr>
            <a:r>
              <a:rPr b="1" lang="lv-LV">
                <a:solidFill>
                  <a:srgbClr val="7030A0"/>
                </a:solidFill>
              </a:rPr>
              <a:t>Kādi ir iespējamie šķēršļi mērķa sasniegšanai?</a:t>
            </a:r>
            <a:endParaRPr/>
          </a:p>
          <a:p>
            <a:pPr indent="0" lvl="0" marL="0" rtl="0" algn="r">
              <a:spcBef>
                <a:spcPts val="640"/>
              </a:spcBef>
              <a:spcAft>
                <a:spcPts val="0"/>
              </a:spcAft>
              <a:buClr>
                <a:schemeClr val="dk1"/>
              </a:buClr>
              <a:buSzPts val="3200"/>
              <a:buNone/>
            </a:pPr>
            <a:r>
              <a:rPr lang="lv-LV"/>
              <a:t>Kas traucē mērķi īstenot? Kāpēc es to neesmu sasniedzis jau agrāk? </a:t>
            </a:r>
            <a:endParaRPr/>
          </a:p>
          <a:p>
            <a:pPr indent="0" lvl="0" marL="0" rtl="0" algn="l">
              <a:spcBef>
                <a:spcPts val="640"/>
              </a:spcBef>
              <a:spcAft>
                <a:spcPts val="0"/>
              </a:spcAft>
              <a:buClr>
                <a:schemeClr val="dk1"/>
              </a:buClr>
              <a:buSzPts val="3200"/>
              <a:buNone/>
            </a:pPr>
            <a:r>
              <a:rPr lang="lv-LV"/>
              <a:t> </a:t>
            </a:r>
            <a:r>
              <a:rPr b="1" lang="lv-LV">
                <a:solidFill>
                  <a:srgbClr val="7030A0"/>
                </a:solidFill>
              </a:rPr>
              <a:t>Kādi būtu pirmie soļi šī mērķa realizēšanā? </a:t>
            </a:r>
            <a:endParaRPr/>
          </a:p>
          <a:p>
            <a:pPr indent="0" lvl="0" marL="0" rtl="0" algn="r">
              <a:spcBef>
                <a:spcPts val="640"/>
              </a:spcBef>
              <a:spcAft>
                <a:spcPts val="0"/>
              </a:spcAft>
              <a:buClr>
                <a:schemeClr val="dk1"/>
              </a:buClr>
              <a:buSzPts val="3200"/>
              <a:buNone/>
            </a:pPr>
            <a:r>
              <a:rPr lang="lv-LV"/>
              <a:t>Ko es darīšu vispirms, lai šo mērķi sasniegtu?</a:t>
            </a:r>
            <a:endParaRPr/>
          </a:p>
          <a:p>
            <a:pPr indent="0" lvl="0" marL="0" rtl="0" algn="r">
              <a:spcBef>
                <a:spcPts val="640"/>
              </a:spcBef>
              <a:spcAft>
                <a:spcPts val="0"/>
              </a:spcAft>
              <a:buClr>
                <a:schemeClr val="dk1"/>
              </a:buClr>
              <a:buSzPts val="3200"/>
              <a:buNone/>
            </a:pPr>
            <a:r>
              <a:rPr lang="lv-LV"/>
              <a:t>Kur un kad es speršu pirmos soļus šī mērķa īstenošanai?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5"/>
          <p:cNvSpPr txBox="1"/>
          <p:nvPr>
            <p:ph idx="1" type="body"/>
          </p:nvPr>
        </p:nvSpPr>
        <p:spPr>
          <a:xfrm>
            <a:off x="381000" y="19050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Specifisks</a:t>
            </a:r>
            <a:endParaRPr/>
          </a:p>
          <a:p>
            <a:pPr indent="-342900" lvl="0" marL="342900" rtl="0" algn="l">
              <a:spcBef>
                <a:spcPts val="640"/>
              </a:spcBef>
              <a:spcAft>
                <a:spcPts val="0"/>
              </a:spcAft>
              <a:buClr>
                <a:schemeClr val="dk1"/>
              </a:buClr>
              <a:buSzPts val="3200"/>
              <a:buChar char="•"/>
            </a:pPr>
            <a:r>
              <a:rPr lang="lv-LV"/>
              <a:t>Izmērāms</a:t>
            </a:r>
            <a:endParaRPr/>
          </a:p>
          <a:p>
            <a:pPr indent="-342900" lvl="0" marL="342900" rtl="0" algn="l">
              <a:spcBef>
                <a:spcPts val="640"/>
              </a:spcBef>
              <a:spcAft>
                <a:spcPts val="0"/>
              </a:spcAft>
              <a:buClr>
                <a:schemeClr val="dk1"/>
              </a:buClr>
              <a:buSzPts val="3200"/>
              <a:buChar char="•"/>
            </a:pPr>
            <a:r>
              <a:rPr lang="lv-LV"/>
              <a:t>Sasniedzams</a:t>
            </a:r>
            <a:endParaRPr/>
          </a:p>
          <a:p>
            <a:pPr indent="-342900" lvl="0" marL="342900" rtl="0" algn="l">
              <a:spcBef>
                <a:spcPts val="640"/>
              </a:spcBef>
              <a:spcAft>
                <a:spcPts val="0"/>
              </a:spcAft>
              <a:buClr>
                <a:schemeClr val="dk1"/>
              </a:buClr>
              <a:buSzPts val="3200"/>
              <a:buChar char="•"/>
            </a:pPr>
            <a:r>
              <a:rPr lang="lv-LV"/>
              <a:t>Reāls</a:t>
            </a:r>
            <a:endParaRPr/>
          </a:p>
          <a:p>
            <a:pPr indent="-342900" lvl="0" marL="342900" rtl="0" algn="l">
              <a:spcBef>
                <a:spcPts val="640"/>
              </a:spcBef>
              <a:spcAft>
                <a:spcPts val="0"/>
              </a:spcAft>
              <a:buClr>
                <a:schemeClr val="dk1"/>
              </a:buClr>
              <a:buSzPts val="3200"/>
              <a:buChar char="•"/>
            </a:pPr>
            <a:r>
              <a:rPr lang="lv-LV"/>
              <a:t>Ar beigu termiņu</a:t>
            </a:r>
            <a:endParaRPr/>
          </a:p>
          <a:p>
            <a:pPr indent="-342900" lvl="0" marL="342900" rtl="0" algn="l">
              <a:spcBef>
                <a:spcPts val="300"/>
              </a:spcBef>
              <a:spcAft>
                <a:spcPts val="0"/>
              </a:spcAft>
              <a:buClr>
                <a:schemeClr val="dk1"/>
              </a:buClr>
              <a:buSzPts val="1500"/>
              <a:buNone/>
            </a:pPr>
            <a:r>
              <a:t/>
            </a:r>
            <a:endParaRPr i="1" sz="1500">
              <a:solidFill>
                <a:schemeClr val="dk2"/>
              </a:solidFill>
            </a:endParaRPr>
          </a:p>
          <a:p>
            <a:pPr indent="-342900" lvl="0" marL="342900" rtl="0" algn="l">
              <a:spcBef>
                <a:spcPts val="300"/>
              </a:spcBef>
              <a:spcAft>
                <a:spcPts val="0"/>
              </a:spcAft>
              <a:buClr>
                <a:schemeClr val="dk1"/>
              </a:buClr>
              <a:buSzPts val="1500"/>
              <a:buNone/>
            </a:pPr>
            <a:r>
              <a:t/>
            </a:r>
            <a:endParaRPr i="1" sz="1500">
              <a:solidFill>
                <a:schemeClr val="dk2"/>
              </a:solidFill>
            </a:endParaRPr>
          </a:p>
          <a:p>
            <a:pPr indent="-342900" lvl="0" marL="342900" rtl="0" algn="l">
              <a:spcBef>
                <a:spcPts val="300"/>
              </a:spcBef>
              <a:spcAft>
                <a:spcPts val="0"/>
              </a:spcAft>
              <a:buClr>
                <a:schemeClr val="dk2"/>
              </a:buClr>
              <a:buSzPts val="1500"/>
              <a:buNone/>
            </a:pPr>
            <a:r>
              <a:rPr i="1" lang="lv-LV" sz="1500">
                <a:solidFill>
                  <a:schemeClr val="dk2"/>
                </a:solidFill>
              </a:rPr>
              <a:t>Piemērs:</a:t>
            </a:r>
            <a:endParaRPr/>
          </a:p>
          <a:p>
            <a:pPr indent="-342900" lvl="0" marL="342900" rtl="0" algn="l">
              <a:spcBef>
                <a:spcPts val="400"/>
              </a:spcBef>
              <a:spcAft>
                <a:spcPts val="0"/>
              </a:spcAft>
              <a:buClr>
                <a:schemeClr val="dk2"/>
              </a:buClr>
              <a:buSzPts val="2000"/>
              <a:buNone/>
            </a:pPr>
            <a:r>
              <a:rPr i="1" lang="lv-LV" sz="2000">
                <a:solidFill>
                  <a:schemeClr val="dk2"/>
                </a:solidFill>
              </a:rPr>
              <a:t>Līdz 20.maijam  uzrakstīt 15 lapu garu referātu ekonomikā par tēmu “Personīgā budžeta plānošana”.</a:t>
            </a:r>
            <a:endParaRPr/>
          </a:p>
        </p:txBody>
      </p:sp>
      <p:sp>
        <p:nvSpPr>
          <p:cNvPr id="182" name="Google Shape;182;p15"/>
          <p:cNvSpPr txBox="1"/>
          <p:nvPr>
            <p:ph type="title"/>
          </p:nvPr>
        </p:nvSpPr>
        <p:spPr>
          <a:xfrm>
            <a:off x="457200" y="533400"/>
            <a:ext cx="8229600" cy="11430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3959"/>
              <a:buFont typeface="Calibri"/>
              <a:buNone/>
            </a:pPr>
            <a:br>
              <a:rPr lang="lv-LV" sz="3959"/>
            </a:br>
            <a:r>
              <a:rPr lang="lv-LV" sz="3959"/>
              <a:t>Uzraksti vienu Tev šobrīd vissvarīgāko mērķi</a:t>
            </a:r>
            <a:endParaRPr sz="3959"/>
          </a:p>
        </p:txBody>
      </p:sp>
      <p:pic>
        <p:nvPicPr>
          <p:cNvPr descr="http://smartgoalsguide.com/wp-content/uploads/Goals-MISSEDDARTS2.jpg" id="183" name="Google Shape;183;p15"/>
          <p:cNvPicPr preferRelativeResize="0"/>
          <p:nvPr/>
        </p:nvPicPr>
        <p:blipFill rotWithShape="1">
          <a:blip r:embed="rId3">
            <a:alphaModFix/>
          </a:blip>
          <a:srcRect b="0" l="0" r="0" t="0"/>
          <a:stretch/>
        </p:blipFill>
        <p:spPr>
          <a:xfrm>
            <a:off x="5410200" y="2133600"/>
            <a:ext cx="2886075" cy="2924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6"/>
          <p:cNvSpPr txBox="1"/>
          <p:nvPr>
            <p:ph idx="1" type="body"/>
          </p:nvPr>
        </p:nvSpPr>
        <p:spPr>
          <a:xfrm>
            <a:off x="457200" y="1905000"/>
            <a:ext cx="8229600" cy="34591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
        <p:nvSpPr>
          <p:cNvPr id="190" name="Google Shape;190;p16"/>
          <p:cNvSpPr txBox="1"/>
          <p:nvPr>
            <p:ph type="title"/>
          </p:nvPr>
        </p:nvSpPr>
        <p:spPr>
          <a:xfrm>
            <a:off x="457200" y="838200"/>
            <a:ext cx="8382000" cy="11430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1979"/>
              <a:buFont typeface="Calibri"/>
              <a:buNone/>
            </a:pPr>
            <a:r>
              <a:rPr b="0" i="1" lang="lv-LV" sz="1979">
                <a:solidFill>
                  <a:schemeClr val="dk1"/>
                </a:solidFill>
              </a:rPr>
              <a:t>Piemērs</a:t>
            </a:r>
            <a:br>
              <a:rPr lang="lv-LV" sz="3240"/>
            </a:br>
            <a:r>
              <a:rPr i="1" lang="lv-LV" sz="3240">
                <a:solidFill>
                  <a:schemeClr val="dk2"/>
                </a:solidFill>
              </a:rPr>
              <a:t> Līdz 20.maijam uzrakstīt 15 lapu garu referātu ekonomikā par tēmu “Personīgā budžeta plānošana”. </a:t>
            </a:r>
            <a:br>
              <a:rPr lang="lv-LV" sz="3240"/>
            </a:br>
            <a:endParaRPr sz="3240"/>
          </a:p>
        </p:txBody>
      </p:sp>
      <p:cxnSp>
        <p:nvCxnSpPr>
          <p:cNvPr id="191" name="Google Shape;191;p16"/>
          <p:cNvCxnSpPr/>
          <p:nvPr/>
        </p:nvCxnSpPr>
        <p:spPr>
          <a:xfrm>
            <a:off x="1143000" y="4953000"/>
            <a:ext cx="7162800" cy="1588"/>
          </a:xfrm>
          <a:prstGeom prst="straightConnector1">
            <a:avLst/>
          </a:prstGeom>
          <a:noFill/>
          <a:ln cap="flat" cmpd="sng" w="76200">
            <a:solidFill>
              <a:schemeClr val="dk1"/>
            </a:solidFill>
            <a:prstDash val="solid"/>
            <a:round/>
            <a:headEnd len="sm" w="sm" type="none"/>
            <a:tailEnd len="med" w="med" type="stealth"/>
          </a:ln>
        </p:spPr>
      </p:cxnSp>
      <p:sp>
        <p:nvSpPr>
          <p:cNvPr id="192" name="Google Shape;192;p16"/>
          <p:cNvSpPr/>
          <p:nvPr/>
        </p:nvSpPr>
        <p:spPr>
          <a:xfrm>
            <a:off x="1143000" y="4800600"/>
            <a:ext cx="304800" cy="30480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p16"/>
          <p:cNvSpPr txBox="1"/>
          <p:nvPr/>
        </p:nvSpPr>
        <p:spPr>
          <a:xfrm>
            <a:off x="609600" y="4419600"/>
            <a:ext cx="1219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v-LV" sz="1200" u="none" cap="none" strike="noStrike">
                <a:solidFill>
                  <a:schemeClr val="dk1"/>
                </a:solidFill>
                <a:latin typeface="Calibri"/>
                <a:ea typeface="Calibri"/>
                <a:cs typeface="Calibri"/>
                <a:sym typeface="Calibri"/>
              </a:rPr>
              <a:t>08.05.2014. Šodiena.</a:t>
            </a:r>
            <a:endParaRPr b="1" sz="1200">
              <a:solidFill>
                <a:schemeClr val="dk1"/>
              </a:solidFill>
              <a:latin typeface="Calibri"/>
              <a:ea typeface="Calibri"/>
              <a:cs typeface="Calibri"/>
              <a:sym typeface="Calibri"/>
            </a:endParaRPr>
          </a:p>
        </p:txBody>
      </p:sp>
      <p:sp>
        <p:nvSpPr>
          <p:cNvPr id="194" name="Google Shape;194;p16"/>
          <p:cNvSpPr/>
          <p:nvPr/>
        </p:nvSpPr>
        <p:spPr>
          <a:xfrm>
            <a:off x="2057400" y="4800600"/>
            <a:ext cx="304800" cy="304800"/>
          </a:xfrm>
          <a:prstGeom prst="ellipse">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2438400" y="4800600"/>
            <a:ext cx="304800" cy="304800"/>
          </a:xfrm>
          <a:prstGeom prst="ellipse">
            <a:avLst/>
          </a:prstGeom>
          <a:solidFill>
            <a:srgbClr val="95373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3505200" y="4800600"/>
            <a:ext cx="304800" cy="304800"/>
          </a:xfrm>
          <a:prstGeom prst="ellipse">
            <a:avLst/>
          </a:prstGeom>
          <a:solidFill>
            <a:srgbClr val="93895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5334000" y="4800600"/>
            <a:ext cx="304800" cy="304800"/>
          </a:xfrm>
          <a:prstGeom prst="ellipse">
            <a:avLst/>
          </a:prstGeom>
          <a:solidFill>
            <a:srgbClr val="318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txBox="1"/>
          <p:nvPr/>
        </p:nvSpPr>
        <p:spPr>
          <a:xfrm>
            <a:off x="609600" y="5410200"/>
            <a:ext cx="190500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v-LV" sz="1400">
                <a:solidFill>
                  <a:schemeClr val="dk1"/>
                </a:solidFill>
                <a:latin typeface="Calibri"/>
                <a:ea typeface="Calibri"/>
                <a:cs typeface="Calibri"/>
                <a:sym typeface="Calibri"/>
              </a:rPr>
              <a:t>09.05.2014</a:t>
            </a:r>
            <a:endParaRPr/>
          </a:p>
          <a:p>
            <a:pPr indent="0" lvl="0" marL="0" marR="0" rtl="0" algn="l">
              <a:spcBef>
                <a:spcPts val="0"/>
              </a:spcBef>
              <a:spcAft>
                <a:spcPts val="0"/>
              </a:spcAft>
              <a:buNone/>
            </a:pPr>
            <a:r>
              <a:rPr b="1" lang="lv-LV" sz="1400">
                <a:solidFill>
                  <a:schemeClr val="dk1"/>
                </a:solidFill>
                <a:latin typeface="Calibri"/>
                <a:ea typeface="Calibri"/>
                <a:cs typeface="Calibri"/>
                <a:sym typeface="Calibri"/>
              </a:rPr>
              <a:t>Aiziešu uz skolas bibliotēku, izņemšu grāmatas par budžeta plānošanu.</a:t>
            </a:r>
            <a:endParaRPr b="1" sz="1400">
              <a:solidFill>
                <a:schemeClr val="dk1"/>
              </a:solidFill>
              <a:latin typeface="Calibri"/>
              <a:ea typeface="Calibri"/>
              <a:cs typeface="Calibri"/>
              <a:sym typeface="Calibri"/>
            </a:endParaRPr>
          </a:p>
        </p:txBody>
      </p:sp>
      <p:cxnSp>
        <p:nvCxnSpPr>
          <p:cNvPr id="199" name="Google Shape;199;p16"/>
          <p:cNvCxnSpPr>
            <a:endCxn id="194" idx="3"/>
          </p:cNvCxnSpPr>
          <p:nvPr/>
        </p:nvCxnSpPr>
        <p:spPr>
          <a:xfrm flipH="1" rot="10800000">
            <a:off x="1600137" y="5060763"/>
            <a:ext cx="501900" cy="578100"/>
          </a:xfrm>
          <a:prstGeom prst="straightConnector1">
            <a:avLst/>
          </a:prstGeom>
          <a:noFill/>
          <a:ln cap="flat" cmpd="sng" w="28575">
            <a:solidFill>
              <a:srgbClr val="4A7DBA"/>
            </a:solidFill>
            <a:prstDash val="solid"/>
            <a:round/>
            <a:headEnd len="sm" w="sm" type="none"/>
            <a:tailEnd len="med" w="med" type="stealth"/>
          </a:ln>
        </p:spPr>
      </p:cxnSp>
      <p:sp>
        <p:nvSpPr>
          <p:cNvPr id="200" name="Google Shape;200;p16"/>
          <p:cNvSpPr txBox="1"/>
          <p:nvPr/>
        </p:nvSpPr>
        <p:spPr>
          <a:xfrm>
            <a:off x="1981200" y="3581400"/>
            <a:ext cx="213360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v-LV" sz="1400">
                <a:solidFill>
                  <a:schemeClr val="dk1"/>
                </a:solidFill>
                <a:latin typeface="Calibri"/>
                <a:ea typeface="Calibri"/>
                <a:cs typeface="Calibri"/>
                <a:sym typeface="Calibri"/>
              </a:rPr>
              <a:t>10.05.2014.  Izanalizēšu grāmatas un vajadzīgo saskenēšu datorā.</a:t>
            </a:r>
            <a:endParaRPr b="1" sz="1400">
              <a:solidFill>
                <a:schemeClr val="dk1"/>
              </a:solidFill>
              <a:latin typeface="Calibri"/>
              <a:ea typeface="Calibri"/>
              <a:cs typeface="Calibri"/>
              <a:sym typeface="Calibri"/>
            </a:endParaRPr>
          </a:p>
        </p:txBody>
      </p:sp>
      <p:cxnSp>
        <p:nvCxnSpPr>
          <p:cNvPr id="201" name="Google Shape;201;p16"/>
          <p:cNvCxnSpPr/>
          <p:nvPr/>
        </p:nvCxnSpPr>
        <p:spPr>
          <a:xfrm rot="5400000">
            <a:off x="2590800" y="4419600"/>
            <a:ext cx="457200" cy="304800"/>
          </a:xfrm>
          <a:prstGeom prst="straightConnector1">
            <a:avLst/>
          </a:prstGeom>
          <a:noFill/>
          <a:ln cap="flat" cmpd="sng" w="28575">
            <a:solidFill>
              <a:srgbClr val="4A7DBA"/>
            </a:solidFill>
            <a:prstDash val="solid"/>
            <a:round/>
            <a:headEnd len="sm" w="sm" type="none"/>
            <a:tailEnd len="med" w="med" type="stealth"/>
          </a:ln>
        </p:spPr>
      </p:cxnSp>
      <p:sp>
        <p:nvSpPr>
          <p:cNvPr id="202" name="Google Shape;202;p16"/>
          <p:cNvSpPr txBox="1"/>
          <p:nvPr/>
        </p:nvSpPr>
        <p:spPr>
          <a:xfrm>
            <a:off x="2971800" y="5410200"/>
            <a:ext cx="1905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v-LV" sz="1200">
                <a:solidFill>
                  <a:schemeClr val="dk1"/>
                </a:solidFill>
                <a:latin typeface="Calibri"/>
                <a:ea typeface="Calibri"/>
                <a:cs typeface="Calibri"/>
                <a:sym typeface="Calibri"/>
              </a:rPr>
              <a:t>12.05.2014. Atradīšu pieejamos materiālus intenetā .</a:t>
            </a:r>
            <a:endParaRPr b="1" sz="1200">
              <a:solidFill>
                <a:schemeClr val="dk1"/>
              </a:solidFill>
              <a:latin typeface="Calibri"/>
              <a:ea typeface="Calibri"/>
              <a:cs typeface="Calibri"/>
              <a:sym typeface="Calibri"/>
            </a:endParaRPr>
          </a:p>
        </p:txBody>
      </p:sp>
      <p:cxnSp>
        <p:nvCxnSpPr>
          <p:cNvPr id="203" name="Google Shape;203;p16"/>
          <p:cNvCxnSpPr/>
          <p:nvPr/>
        </p:nvCxnSpPr>
        <p:spPr>
          <a:xfrm rot="-5400000">
            <a:off x="3429000" y="5181600"/>
            <a:ext cx="304800" cy="152400"/>
          </a:xfrm>
          <a:prstGeom prst="straightConnector1">
            <a:avLst/>
          </a:prstGeom>
          <a:noFill/>
          <a:ln cap="flat" cmpd="sng" w="28575">
            <a:solidFill>
              <a:srgbClr val="4A7DBA"/>
            </a:solidFill>
            <a:prstDash val="solid"/>
            <a:round/>
            <a:headEnd len="sm" w="sm" type="none"/>
            <a:tailEnd len="med" w="med" type="stealth"/>
          </a:ln>
        </p:spPr>
      </p:cxnSp>
      <p:sp>
        <p:nvSpPr>
          <p:cNvPr id="204" name="Google Shape;204;p16"/>
          <p:cNvSpPr txBox="1"/>
          <p:nvPr/>
        </p:nvSpPr>
        <p:spPr>
          <a:xfrm>
            <a:off x="5334000" y="3581400"/>
            <a:ext cx="160020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v-LV" sz="1400">
                <a:solidFill>
                  <a:schemeClr val="dk1"/>
                </a:solidFill>
                <a:latin typeface="Calibri"/>
                <a:ea typeface="Calibri"/>
                <a:cs typeface="Calibri"/>
                <a:sym typeface="Calibri"/>
              </a:rPr>
              <a:t>15.05.2014. Uzraktīšu referāta 10 lpp.</a:t>
            </a:r>
            <a:endParaRPr b="1" sz="1400">
              <a:solidFill>
                <a:schemeClr val="dk1"/>
              </a:solidFill>
              <a:latin typeface="Calibri"/>
              <a:ea typeface="Calibri"/>
              <a:cs typeface="Calibri"/>
              <a:sym typeface="Calibri"/>
            </a:endParaRPr>
          </a:p>
        </p:txBody>
      </p:sp>
      <p:cxnSp>
        <p:nvCxnSpPr>
          <p:cNvPr id="205" name="Google Shape;205;p16"/>
          <p:cNvCxnSpPr>
            <a:endCxn id="197" idx="0"/>
          </p:cNvCxnSpPr>
          <p:nvPr/>
        </p:nvCxnSpPr>
        <p:spPr>
          <a:xfrm flipH="1">
            <a:off x="5486400" y="4267200"/>
            <a:ext cx="76200" cy="533400"/>
          </a:xfrm>
          <a:prstGeom prst="straightConnector1">
            <a:avLst/>
          </a:prstGeom>
          <a:noFill/>
          <a:ln cap="flat" cmpd="sng" w="28575">
            <a:solidFill>
              <a:srgbClr val="4A7DBA"/>
            </a:solidFill>
            <a:prstDash val="solid"/>
            <a:round/>
            <a:headEnd len="sm" w="sm" type="none"/>
            <a:tailEnd len="med" w="med" type="stealth"/>
          </a:ln>
        </p:spPr>
      </p:cxnSp>
      <p:sp>
        <p:nvSpPr>
          <p:cNvPr id="206" name="Google Shape;206;p16"/>
          <p:cNvSpPr/>
          <p:nvPr/>
        </p:nvSpPr>
        <p:spPr>
          <a:xfrm>
            <a:off x="4343400" y="4800600"/>
            <a:ext cx="304800" cy="304800"/>
          </a:xfrm>
          <a:prstGeom prst="ellipse">
            <a:avLst/>
          </a:prstGeom>
          <a:solidFill>
            <a:srgbClr val="5F497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7" name="Google Shape;207;p16"/>
          <p:cNvCxnSpPr/>
          <p:nvPr/>
        </p:nvCxnSpPr>
        <p:spPr>
          <a:xfrm flipH="1" rot="-5400000">
            <a:off x="4228306" y="4534694"/>
            <a:ext cx="457994" cy="75406"/>
          </a:xfrm>
          <a:prstGeom prst="straightConnector1">
            <a:avLst/>
          </a:prstGeom>
          <a:noFill/>
          <a:ln cap="flat" cmpd="sng" w="28575">
            <a:solidFill>
              <a:srgbClr val="4A7DBA"/>
            </a:solidFill>
            <a:prstDash val="solid"/>
            <a:round/>
            <a:headEnd len="sm" w="sm" type="none"/>
            <a:tailEnd len="med" w="med" type="stealth"/>
          </a:ln>
        </p:spPr>
      </p:cxnSp>
      <p:sp>
        <p:nvSpPr>
          <p:cNvPr id="208" name="Google Shape;208;p16"/>
          <p:cNvSpPr txBox="1"/>
          <p:nvPr/>
        </p:nvSpPr>
        <p:spPr>
          <a:xfrm>
            <a:off x="4038600" y="3352800"/>
            <a:ext cx="14478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v-LV" sz="1400">
                <a:solidFill>
                  <a:schemeClr val="dk1"/>
                </a:solidFill>
                <a:latin typeface="Calibri"/>
                <a:ea typeface="Calibri"/>
                <a:cs typeface="Calibri"/>
                <a:sym typeface="Calibri"/>
              </a:rPr>
              <a:t>13.05.2014. Uzrakstīšu ievadu  un saturu.</a:t>
            </a:r>
            <a:endParaRPr b="1" sz="1400">
              <a:solidFill>
                <a:schemeClr val="dk1"/>
              </a:solidFill>
              <a:latin typeface="Calibri"/>
              <a:ea typeface="Calibri"/>
              <a:cs typeface="Calibri"/>
              <a:sym typeface="Calibri"/>
            </a:endParaRPr>
          </a:p>
        </p:txBody>
      </p:sp>
      <p:sp>
        <p:nvSpPr>
          <p:cNvPr id="209" name="Google Shape;209;p16"/>
          <p:cNvSpPr/>
          <p:nvPr/>
        </p:nvSpPr>
        <p:spPr>
          <a:xfrm>
            <a:off x="6019800" y="4800600"/>
            <a:ext cx="304800" cy="304800"/>
          </a:xfrm>
          <a:prstGeom prst="ellipse">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txBox="1"/>
          <p:nvPr/>
        </p:nvSpPr>
        <p:spPr>
          <a:xfrm>
            <a:off x="5715000" y="5410200"/>
            <a:ext cx="1295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v-LV" sz="1200">
                <a:solidFill>
                  <a:schemeClr val="dk1"/>
                </a:solidFill>
                <a:latin typeface="Calibri"/>
                <a:ea typeface="Calibri"/>
                <a:cs typeface="Calibri"/>
                <a:sym typeface="Calibri"/>
              </a:rPr>
              <a:t>16.05.2014. Uzrakstīšu visu referātu (15 lpp).</a:t>
            </a:r>
            <a:endParaRPr b="1" sz="1200">
              <a:solidFill>
                <a:schemeClr val="dk1"/>
              </a:solidFill>
              <a:latin typeface="Calibri"/>
              <a:ea typeface="Calibri"/>
              <a:cs typeface="Calibri"/>
              <a:sym typeface="Calibri"/>
            </a:endParaRPr>
          </a:p>
        </p:txBody>
      </p:sp>
      <p:cxnSp>
        <p:nvCxnSpPr>
          <p:cNvPr id="211" name="Google Shape;211;p16"/>
          <p:cNvCxnSpPr>
            <a:endCxn id="209" idx="4"/>
          </p:cNvCxnSpPr>
          <p:nvPr/>
        </p:nvCxnSpPr>
        <p:spPr>
          <a:xfrm flipH="1" rot="10800000">
            <a:off x="6096000" y="5105400"/>
            <a:ext cx="76200" cy="381000"/>
          </a:xfrm>
          <a:prstGeom prst="straightConnector1">
            <a:avLst/>
          </a:prstGeom>
          <a:noFill/>
          <a:ln cap="flat" cmpd="sng" w="28575">
            <a:solidFill>
              <a:srgbClr val="4A7DBA"/>
            </a:solidFill>
            <a:prstDash val="solid"/>
            <a:round/>
            <a:headEnd len="sm" w="sm" type="none"/>
            <a:tailEnd len="med" w="med" type="stealth"/>
          </a:ln>
        </p:spPr>
      </p:cxnSp>
      <p:sp>
        <p:nvSpPr>
          <p:cNvPr id="212" name="Google Shape;212;p16"/>
          <p:cNvSpPr/>
          <p:nvPr/>
        </p:nvSpPr>
        <p:spPr>
          <a:xfrm>
            <a:off x="6705600" y="4800600"/>
            <a:ext cx="304800" cy="304800"/>
          </a:xfrm>
          <a:prstGeom prst="ellipse">
            <a:avLst/>
          </a:prstGeom>
          <a:solidFill>
            <a:srgbClr val="00B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3" name="Google Shape;213;p16"/>
          <p:cNvCxnSpPr/>
          <p:nvPr/>
        </p:nvCxnSpPr>
        <p:spPr>
          <a:xfrm rot="5400000">
            <a:off x="6629400" y="4495800"/>
            <a:ext cx="533400" cy="76200"/>
          </a:xfrm>
          <a:prstGeom prst="straightConnector1">
            <a:avLst/>
          </a:prstGeom>
          <a:noFill/>
          <a:ln cap="flat" cmpd="sng" w="28575">
            <a:solidFill>
              <a:srgbClr val="4A7DBA"/>
            </a:solidFill>
            <a:prstDash val="solid"/>
            <a:round/>
            <a:headEnd len="sm" w="sm" type="none"/>
            <a:tailEnd len="med" w="med" type="stealth"/>
          </a:ln>
        </p:spPr>
      </p:cxnSp>
      <p:sp>
        <p:nvSpPr>
          <p:cNvPr id="214" name="Google Shape;214;p16"/>
          <p:cNvSpPr txBox="1"/>
          <p:nvPr/>
        </p:nvSpPr>
        <p:spPr>
          <a:xfrm>
            <a:off x="6781800" y="3505200"/>
            <a:ext cx="160020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v-LV" sz="1400">
                <a:solidFill>
                  <a:schemeClr val="dk1"/>
                </a:solidFill>
                <a:latin typeface="Calibri"/>
                <a:ea typeface="Calibri"/>
                <a:cs typeface="Calibri"/>
                <a:sym typeface="Calibri"/>
              </a:rPr>
              <a:t>18.05.2014. Noformēšu un izdrukāšu referātu.</a:t>
            </a:r>
            <a:endParaRPr b="1" sz="1400">
              <a:solidFill>
                <a:schemeClr val="dk1"/>
              </a:solidFill>
              <a:latin typeface="Calibri"/>
              <a:ea typeface="Calibri"/>
              <a:cs typeface="Calibri"/>
              <a:sym typeface="Calibri"/>
            </a:endParaRPr>
          </a:p>
        </p:txBody>
      </p:sp>
      <p:sp>
        <p:nvSpPr>
          <p:cNvPr id="215" name="Google Shape;215;p16"/>
          <p:cNvSpPr/>
          <p:nvPr/>
        </p:nvSpPr>
        <p:spPr>
          <a:xfrm>
            <a:off x="7543800" y="4800600"/>
            <a:ext cx="304800" cy="304800"/>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6" name="Google Shape;216;p16"/>
          <p:cNvCxnSpPr/>
          <p:nvPr/>
        </p:nvCxnSpPr>
        <p:spPr>
          <a:xfrm rot="-5400000">
            <a:off x="7506494" y="5295106"/>
            <a:ext cx="381000" cy="1588"/>
          </a:xfrm>
          <a:prstGeom prst="straightConnector1">
            <a:avLst/>
          </a:prstGeom>
          <a:noFill/>
          <a:ln cap="flat" cmpd="sng" w="28575">
            <a:solidFill>
              <a:srgbClr val="4A7DBA"/>
            </a:solidFill>
            <a:prstDash val="solid"/>
            <a:round/>
            <a:headEnd len="sm" w="sm" type="none"/>
            <a:tailEnd len="med" w="med" type="stealth"/>
          </a:ln>
        </p:spPr>
      </p:cxnSp>
      <p:sp>
        <p:nvSpPr>
          <p:cNvPr id="217" name="Google Shape;217;p16"/>
          <p:cNvSpPr txBox="1"/>
          <p:nvPr/>
        </p:nvSpPr>
        <p:spPr>
          <a:xfrm>
            <a:off x="7315200" y="5562600"/>
            <a:ext cx="137160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v-LV" sz="1400">
                <a:solidFill>
                  <a:schemeClr val="dk1"/>
                </a:solidFill>
                <a:latin typeface="Calibri"/>
                <a:ea typeface="Calibri"/>
                <a:cs typeface="Calibri"/>
                <a:sym typeface="Calibri"/>
              </a:rPr>
              <a:t>20.05.2014. Priecīgs nodošu referātu! ☺</a:t>
            </a:r>
            <a:endParaRPr b="1"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lv-LV" sz="3959"/>
              <a:t>Profesionālās karjeras mērķis – strādāt par sekretāri?</a:t>
            </a:r>
            <a:endParaRPr sz="3959"/>
          </a:p>
        </p:txBody>
      </p:sp>
      <p:sp>
        <p:nvSpPr>
          <p:cNvPr id="223" name="Google Shape;223;p17"/>
          <p:cNvSpPr/>
          <p:nvPr/>
        </p:nvSpPr>
        <p:spPr>
          <a:xfrm>
            <a:off x="152400" y="3733800"/>
            <a:ext cx="6248400" cy="533400"/>
          </a:xfrm>
          <a:prstGeom prst="rightArrow">
            <a:avLst>
              <a:gd fmla="val 50000" name="adj1"/>
              <a:gd fmla="val 50000" name="adj2"/>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ttp://www.mairie-sauverny.fr/images/secretar.gif" id="224" name="Google Shape;224;p17"/>
          <p:cNvPicPr preferRelativeResize="0"/>
          <p:nvPr/>
        </p:nvPicPr>
        <p:blipFill rotWithShape="1">
          <a:blip r:embed="rId3">
            <a:alphaModFix/>
          </a:blip>
          <a:srcRect b="0" l="0" r="0" t="0"/>
          <a:stretch/>
        </p:blipFill>
        <p:spPr>
          <a:xfrm>
            <a:off x="6395830" y="3200400"/>
            <a:ext cx="2322030" cy="1200150"/>
          </a:xfrm>
          <a:prstGeom prst="rect">
            <a:avLst/>
          </a:prstGeom>
          <a:noFill/>
          <a:ln>
            <a:noFill/>
          </a:ln>
        </p:spPr>
      </p:pic>
      <p:sp>
        <p:nvSpPr>
          <p:cNvPr id="225" name="Google Shape;225;p17"/>
          <p:cNvSpPr/>
          <p:nvPr/>
        </p:nvSpPr>
        <p:spPr>
          <a:xfrm>
            <a:off x="228600" y="3581400"/>
            <a:ext cx="762000" cy="762000"/>
          </a:xfrm>
          <a:prstGeom prst="ellipse">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800">
                <a:solidFill>
                  <a:schemeClr val="dk1"/>
                </a:solidFill>
                <a:latin typeface="Calibri"/>
                <a:ea typeface="Calibri"/>
                <a:cs typeface="Calibri"/>
                <a:sym typeface="Calibri"/>
              </a:rPr>
              <a:t>Pmsk.</a:t>
            </a:r>
            <a:endParaRPr b="1" sz="1800">
              <a:solidFill>
                <a:schemeClr val="dk1"/>
              </a:solidFill>
              <a:latin typeface="Calibri"/>
              <a:ea typeface="Calibri"/>
              <a:cs typeface="Calibri"/>
              <a:sym typeface="Calibri"/>
            </a:endParaRPr>
          </a:p>
        </p:txBody>
      </p:sp>
      <p:sp>
        <p:nvSpPr>
          <p:cNvPr id="226" name="Google Shape;226;p17"/>
          <p:cNvSpPr/>
          <p:nvPr/>
        </p:nvSpPr>
        <p:spPr>
          <a:xfrm>
            <a:off x="1143000" y="3581400"/>
            <a:ext cx="838200" cy="838200"/>
          </a:xfrm>
          <a:prstGeom prst="ellipse">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800">
                <a:solidFill>
                  <a:schemeClr val="dk1"/>
                </a:solidFill>
                <a:latin typeface="Calibri"/>
                <a:ea typeface="Calibri"/>
                <a:cs typeface="Calibri"/>
                <a:sym typeface="Calibri"/>
              </a:rPr>
              <a:t>Vsk.</a:t>
            </a:r>
            <a:endParaRPr b="1" sz="1800">
              <a:solidFill>
                <a:schemeClr val="dk1"/>
              </a:solidFill>
              <a:latin typeface="Calibri"/>
              <a:ea typeface="Calibri"/>
              <a:cs typeface="Calibri"/>
              <a:sym typeface="Calibri"/>
            </a:endParaRPr>
          </a:p>
        </p:txBody>
      </p:sp>
      <p:sp>
        <p:nvSpPr>
          <p:cNvPr id="227" name="Google Shape;227;p17"/>
          <p:cNvSpPr/>
          <p:nvPr/>
        </p:nvSpPr>
        <p:spPr>
          <a:xfrm>
            <a:off x="2286000" y="3581400"/>
            <a:ext cx="914400" cy="838200"/>
          </a:xfrm>
          <a:prstGeom prst="ellipse">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800">
                <a:solidFill>
                  <a:schemeClr val="dk1"/>
                </a:solidFill>
                <a:latin typeface="Calibri"/>
                <a:ea typeface="Calibri"/>
                <a:cs typeface="Calibri"/>
                <a:sym typeface="Calibri"/>
              </a:rPr>
              <a:t>Kol.</a:t>
            </a:r>
            <a:endParaRPr b="1" sz="1800">
              <a:solidFill>
                <a:schemeClr val="dk1"/>
              </a:solidFill>
              <a:latin typeface="Calibri"/>
              <a:ea typeface="Calibri"/>
              <a:cs typeface="Calibri"/>
              <a:sym typeface="Calibri"/>
            </a:endParaRPr>
          </a:p>
        </p:txBody>
      </p:sp>
      <p:sp>
        <p:nvSpPr>
          <p:cNvPr id="228" name="Google Shape;228;p17"/>
          <p:cNvSpPr/>
          <p:nvPr/>
        </p:nvSpPr>
        <p:spPr>
          <a:xfrm>
            <a:off x="3505200" y="3581400"/>
            <a:ext cx="914400" cy="838200"/>
          </a:xfrm>
          <a:prstGeom prst="ellipse">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400">
                <a:solidFill>
                  <a:schemeClr val="dk1"/>
                </a:solidFill>
                <a:latin typeface="Calibri"/>
                <a:ea typeface="Calibri"/>
                <a:cs typeface="Calibri"/>
                <a:sym typeface="Calibri"/>
              </a:rPr>
              <a:t>Augstsk.</a:t>
            </a:r>
            <a:endParaRPr b="1" sz="1400">
              <a:solidFill>
                <a:schemeClr val="dk1"/>
              </a:solidFill>
              <a:latin typeface="Calibri"/>
              <a:ea typeface="Calibri"/>
              <a:cs typeface="Calibri"/>
              <a:sym typeface="Calibri"/>
            </a:endParaRPr>
          </a:p>
        </p:txBody>
      </p:sp>
      <p:sp>
        <p:nvSpPr>
          <p:cNvPr id="229" name="Google Shape;229;p17"/>
          <p:cNvSpPr/>
          <p:nvPr/>
        </p:nvSpPr>
        <p:spPr>
          <a:xfrm>
            <a:off x="4724400" y="3581400"/>
            <a:ext cx="914400" cy="838200"/>
          </a:xfrm>
          <a:prstGeom prst="ellipse">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400">
                <a:solidFill>
                  <a:schemeClr val="dk1"/>
                </a:solidFill>
                <a:latin typeface="Calibri"/>
                <a:ea typeface="Calibri"/>
                <a:cs typeface="Calibri"/>
                <a:sym typeface="Calibri"/>
              </a:rPr>
              <a:t>Darbs</a:t>
            </a:r>
            <a:endParaRPr b="1" sz="1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p18"/>
          <p:cNvGrpSpPr/>
          <p:nvPr/>
        </p:nvGrpSpPr>
        <p:grpSpPr>
          <a:xfrm>
            <a:off x="1794163" y="1112817"/>
            <a:ext cx="4565072" cy="4556326"/>
            <a:chOff x="955963" y="46017"/>
            <a:chExt cx="4565072" cy="4556326"/>
          </a:xfrm>
        </p:grpSpPr>
        <p:sp>
          <p:nvSpPr>
            <p:cNvPr id="235" name="Google Shape;235;p18"/>
            <p:cNvSpPr/>
            <p:nvPr/>
          </p:nvSpPr>
          <p:spPr>
            <a:xfrm>
              <a:off x="1341104" y="287723"/>
              <a:ext cx="3904488" cy="3904488"/>
            </a:xfrm>
            <a:prstGeom prst="pie">
              <a:avLst>
                <a:gd fmla="val 16200000" name="adj1"/>
                <a:gd fmla="val 20520000" name="adj2"/>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txBox="1"/>
            <p:nvPr/>
          </p:nvSpPr>
          <p:spPr>
            <a:xfrm>
              <a:off x="3377946" y="944049"/>
              <a:ext cx="1255014" cy="83667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lang="lv-LV" sz="1600">
                  <a:solidFill>
                    <a:schemeClr val="lt1"/>
                  </a:solidFill>
                  <a:latin typeface="Calibri"/>
                  <a:ea typeface="Calibri"/>
                  <a:cs typeface="Calibri"/>
                  <a:sym typeface="Calibri"/>
                </a:rPr>
                <a:t>Ģimene</a:t>
              </a:r>
              <a:endParaRPr sz="1600">
                <a:solidFill>
                  <a:schemeClr val="lt1"/>
                </a:solidFill>
                <a:latin typeface="Calibri"/>
                <a:ea typeface="Calibri"/>
                <a:cs typeface="Calibri"/>
                <a:sym typeface="Calibri"/>
              </a:endParaRPr>
            </a:p>
          </p:txBody>
        </p:sp>
        <p:sp>
          <p:nvSpPr>
            <p:cNvPr id="237" name="Google Shape;237;p18"/>
            <p:cNvSpPr/>
            <p:nvPr/>
          </p:nvSpPr>
          <p:spPr>
            <a:xfrm>
              <a:off x="1374571" y="391843"/>
              <a:ext cx="3904488" cy="3904488"/>
            </a:xfrm>
            <a:prstGeom prst="pie">
              <a:avLst>
                <a:gd fmla="val 20520000" name="adj1"/>
                <a:gd fmla="val 3240000" name="adj2"/>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8"/>
            <p:cNvSpPr txBox="1"/>
            <p:nvPr/>
          </p:nvSpPr>
          <p:spPr>
            <a:xfrm>
              <a:off x="3889248" y="2175822"/>
              <a:ext cx="1162050" cy="92964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lang="lv-LV" sz="1600">
                  <a:solidFill>
                    <a:schemeClr val="lt1"/>
                  </a:solidFill>
                  <a:latin typeface="Calibri"/>
                  <a:ea typeface="Calibri"/>
                  <a:cs typeface="Calibri"/>
                  <a:sym typeface="Calibri"/>
                </a:rPr>
                <a:t>Garīgums</a:t>
              </a:r>
              <a:endParaRPr sz="1600">
                <a:solidFill>
                  <a:schemeClr val="lt1"/>
                </a:solidFill>
                <a:latin typeface="Calibri"/>
                <a:ea typeface="Calibri"/>
                <a:cs typeface="Calibri"/>
                <a:sym typeface="Calibri"/>
              </a:endParaRPr>
            </a:p>
          </p:txBody>
        </p:sp>
        <p:sp>
          <p:nvSpPr>
            <p:cNvPr id="239" name="Google Shape;239;p18"/>
            <p:cNvSpPr/>
            <p:nvPr/>
          </p:nvSpPr>
          <p:spPr>
            <a:xfrm>
              <a:off x="1286255" y="455988"/>
              <a:ext cx="3904488" cy="3904488"/>
            </a:xfrm>
            <a:prstGeom prst="pie">
              <a:avLst>
                <a:gd fmla="val 3240000" name="adj1"/>
                <a:gd fmla="val 7560000" name="adj2"/>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txBox="1"/>
            <p:nvPr/>
          </p:nvSpPr>
          <p:spPr>
            <a:xfrm>
              <a:off x="2680716" y="3198426"/>
              <a:ext cx="1115568" cy="1022604"/>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lang="lv-LV" sz="1600">
                  <a:solidFill>
                    <a:schemeClr val="lt1"/>
                  </a:solidFill>
                  <a:latin typeface="Calibri"/>
                  <a:ea typeface="Calibri"/>
                  <a:cs typeface="Calibri"/>
                  <a:sym typeface="Calibri"/>
                </a:rPr>
                <a:t>Pilsoniskums</a:t>
              </a:r>
              <a:endParaRPr sz="1600">
                <a:solidFill>
                  <a:schemeClr val="lt1"/>
                </a:solidFill>
                <a:latin typeface="Calibri"/>
                <a:ea typeface="Calibri"/>
                <a:cs typeface="Calibri"/>
                <a:sym typeface="Calibri"/>
              </a:endParaRPr>
            </a:p>
          </p:txBody>
        </p:sp>
        <p:sp>
          <p:nvSpPr>
            <p:cNvPr id="241" name="Google Shape;241;p18"/>
            <p:cNvSpPr/>
            <p:nvPr/>
          </p:nvSpPr>
          <p:spPr>
            <a:xfrm>
              <a:off x="1197940" y="391843"/>
              <a:ext cx="3904488" cy="3904488"/>
            </a:xfrm>
            <a:prstGeom prst="pie">
              <a:avLst>
                <a:gd fmla="val 7560000" name="adj1"/>
                <a:gd fmla="val 11880000" name="adj2"/>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txBox="1"/>
            <p:nvPr/>
          </p:nvSpPr>
          <p:spPr>
            <a:xfrm>
              <a:off x="1425701" y="2175822"/>
              <a:ext cx="1162050" cy="92964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lang="lv-LV" sz="1600">
                  <a:solidFill>
                    <a:schemeClr val="lt1"/>
                  </a:solidFill>
                  <a:latin typeface="Calibri"/>
                  <a:ea typeface="Calibri"/>
                  <a:cs typeface="Calibri"/>
                  <a:sym typeface="Calibri"/>
                </a:rPr>
                <a:t>Brīvais laiks</a:t>
              </a:r>
              <a:endParaRPr sz="1600">
                <a:solidFill>
                  <a:schemeClr val="lt1"/>
                </a:solidFill>
                <a:latin typeface="Calibri"/>
                <a:ea typeface="Calibri"/>
                <a:cs typeface="Calibri"/>
                <a:sym typeface="Calibri"/>
              </a:endParaRPr>
            </a:p>
          </p:txBody>
        </p:sp>
        <p:sp>
          <p:nvSpPr>
            <p:cNvPr id="243" name="Google Shape;243;p18"/>
            <p:cNvSpPr/>
            <p:nvPr/>
          </p:nvSpPr>
          <p:spPr>
            <a:xfrm>
              <a:off x="1231407" y="287723"/>
              <a:ext cx="3904488" cy="3904488"/>
            </a:xfrm>
            <a:prstGeom prst="pie">
              <a:avLst>
                <a:gd fmla="val 11880000" name="adj1"/>
                <a:gd fmla="val 16200000" name="adj2"/>
              </a:avLst>
            </a:prstGeom>
            <a:solidFill>
              <a:srgbClr val="F7954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txBox="1"/>
            <p:nvPr/>
          </p:nvSpPr>
          <p:spPr>
            <a:xfrm>
              <a:off x="1844039" y="944049"/>
              <a:ext cx="1255014" cy="83667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lang="lv-LV" sz="1600">
                  <a:solidFill>
                    <a:schemeClr val="lt1"/>
                  </a:solidFill>
                  <a:latin typeface="Calibri"/>
                  <a:ea typeface="Calibri"/>
                  <a:cs typeface="Calibri"/>
                  <a:sym typeface="Calibri"/>
                </a:rPr>
                <a:t>Darbs</a:t>
              </a:r>
              <a:endParaRPr sz="1600">
                <a:solidFill>
                  <a:schemeClr val="lt1"/>
                </a:solidFill>
                <a:latin typeface="Calibri"/>
                <a:ea typeface="Calibri"/>
                <a:cs typeface="Calibri"/>
                <a:sym typeface="Calibri"/>
              </a:endParaRPr>
            </a:p>
          </p:txBody>
        </p:sp>
        <p:sp>
          <p:nvSpPr>
            <p:cNvPr id="245" name="Google Shape;245;p18"/>
            <p:cNvSpPr/>
            <p:nvPr/>
          </p:nvSpPr>
          <p:spPr>
            <a:xfrm>
              <a:off x="1099214" y="46017"/>
              <a:ext cx="4387900" cy="4387900"/>
            </a:xfrm>
            <a:custGeom>
              <a:rect b="b" l="l" r="r" t="t"/>
              <a:pathLst>
                <a:path extrusionOk="0" h="120000" w="120000">
                  <a:moveTo>
                    <a:pt x="60005" y="4067"/>
                  </a:moveTo>
                  <a:lnTo>
                    <a:pt x="60005" y="4067"/>
                  </a:lnTo>
                  <a:cubicBezTo>
                    <a:pt x="82391" y="4070"/>
                    <a:pt x="102619" y="17419"/>
                    <a:pt x="111424" y="38000"/>
                  </a:cubicBezTo>
                  <a:lnTo>
                    <a:pt x="115280" y="36747"/>
                  </a:lnTo>
                  <a:lnTo>
                    <a:pt x="110293" y="43657"/>
                  </a:lnTo>
                  <a:lnTo>
                    <a:pt x="101740" y="41147"/>
                  </a:lnTo>
                  <a:lnTo>
                    <a:pt x="105594" y="39894"/>
                  </a:lnTo>
                  <a:lnTo>
                    <a:pt x="105594" y="39894"/>
                  </a:lnTo>
                  <a:cubicBezTo>
                    <a:pt x="97628" y="21829"/>
                    <a:pt x="79748" y="10171"/>
                    <a:pt x="60005" y="10169"/>
                  </a:cubicBezTo>
                  <a:close/>
                </a:path>
              </a:pathLst>
            </a:custGeom>
            <a:solidFill>
              <a:srgbClr val="BF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p:nvPr/>
          </p:nvSpPr>
          <p:spPr>
            <a:xfrm>
              <a:off x="1133135" y="150102"/>
              <a:ext cx="4387900" cy="4387900"/>
            </a:xfrm>
            <a:custGeom>
              <a:rect b="b" l="l" r="r" t="t"/>
              <a:pathLst>
                <a:path extrusionOk="0" h="120000" w="120000">
                  <a:moveTo>
                    <a:pt x="113195" y="42715"/>
                  </a:moveTo>
                  <a:cubicBezTo>
                    <a:pt x="120114" y="64009"/>
                    <a:pt x="113668" y="87378"/>
                    <a:pt x="96810" y="102113"/>
                  </a:cubicBezTo>
                  <a:lnTo>
                    <a:pt x="99192" y="105393"/>
                  </a:lnTo>
                  <a:lnTo>
                    <a:pt x="91080" y="102785"/>
                  </a:lnTo>
                  <a:lnTo>
                    <a:pt x="90825" y="93875"/>
                  </a:lnTo>
                  <a:lnTo>
                    <a:pt x="93207" y="97154"/>
                  </a:lnTo>
                  <a:lnTo>
                    <a:pt x="93207" y="97154"/>
                  </a:lnTo>
                  <a:cubicBezTo>
                    <a:pt x="107930" y="83994"/>
                    <a:pt x="113494" y="63382"/>
                    <a:pt x="107392" y="446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
            <p:cNvSpPr/>
            <p:nvPr/>
          </p:nvSpPr>
          <p:spPr>
            <a:xfrm>
              <a:off x="1044549" y="214443"/>
              <a:ext cx="4387900" cy="4387900"/>
            </a:xfrm>
            <a:custGeom>
              <a:rect b="b" l="l" r="r" t="t"/>
              <a:pathLst>
                <a:path extrusionOk="0" h="120000" w="120000">
                  <a:moveTo>
                    <a:pt x="92880" y="105248"/>
                  </a:moveTo>
                  <a:cubicBezTo>
                    <a:pt x="74766" y="118411"/>
                    <a:pt x="50547" y="119502"/>
                    <a:pt x="31322" y="108021"/>
                  </a:cubicBezTo>
                  <a:lnTo>
                    <a:pt x="28939" y="111301"/>
                  </a:lnTo>
                  <a:lnTo>
                    <a:pt x="28913" y="102779"/>
                  </a:lnTo>
                  <a:lnTo>
                    <a:pt x="37308" y="99784"/>
                  </a:lnTo>
                  <a:lnTo>
                    <a:pt x="34926" y="103063"/>
                  </a:lnTo>
                  <a:lnTo>
                    <a:pt x="34926" y="103063"/>
                  </a:lnTo>
                  <a:cubicBezTo>
                    <a:pt x="51992" y="113000"/>
                    <a:pt x="73317" y="111921"/>
                    <a:pt x="89293" y="10031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p:nvPr/>
          </p:nvSpPr>
          <p:spPr>
            <a:xfrm>
              <a:off x="955963" y="150102"/>
              <a:ext cx="4387900" cy="4387900"/>
            </a:xfrm>
            <a:custGeom>
              <a:rect b="b" l="l" r="r" t="t"/>
              <a:pathLst>
                <a:path extrusionOk="0" h="120000" w="120000">
                  <a:moveTo>
                    <a:pt x="27127" y="105253"/>
                  </a:moveTo>
                  <a:cubicBezTo>
                    <a:pt x="9012" y="92094"/>
                    <a:pt x="490" y="69400"/>
                    <a:pt x="5466" y="47570"/>
                  </a:cubicBezTo>
                  <a:lnTo>
                    <a:pt x="1610" y="46317"/>
                  </a:lnTo>
                  <a:lnTo>
                    <a:pt x="9707" y="43658"/>
                  </a:lnTo>
                  <a:lnTo>
                    <a:pt x="15150" y="50716"/>
                  </a:lnTo>
                  <a:lnTo>
                    <a:pt x="11296" y="49464"/>
                  </a:lnTo>
                  <a:lnTo>
                    <a:pt x="11296" y="49464"/>
                  </a:lnTo>
                  <a:cubicBezTo>
                    <a:pt x="7121" y="68765"/>
                    <a:pt x="14737" y="88710"/>
                    <a:pt x="30714" y="100316"/>
                  </a:cubicBezTo>
                  <a:close/>
                </a:path>
              </a:pathLst>
            </a:custGeom>
            <a:solidFill>
              <a:srgbClr val="49AC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989884" y="46017"/>
              <a:ext cx="4387900" cy="4387900"/>
            </a:xfrm>
            <a:custGeom>
              <a:rect b="b" l="l" r="r" t="t"/>
              <a:pathLst>
                <a:path extrusionOk="0" h="120000" w="120000">
                  <a:moveTo>
                    <a:pt x="6805" y="42714"/>
                  </a:moveTo>
                  <a:cubicBezTo>
                    <a:pt x="13724" y="21424"/>
                    <a:pt x="32669" y="6310"/>
                    <a:pt x="54964" y="4295"/>
                  </a:cubicBezTo>
                  <a:lnTo>
                    <a:pt x="54964" y="240"/>
                  </a:lnTo>
                  <a:lnTo>
                    <a:pt x="59995" y="7118"/>
                  </a:lnTo>
                  <a:lnTo>
                    <a:pt x="54965" y="14477"/>
                  </a:lnTo>
                  <a:lnTo>
                    <a:pt x="54965" y="10424"/>
                  </a:lnTo>
                  <a:lnTo>
                    <a:pt x="54965" y="10424"/>
                  </a:lnTo>
                  <a:cubicBezTo>
                    <a:pt x="35322" y="12419"/>
                    <a:pt x="18710" y="25823"/>
                    <a:pt x="12609" y="44600"/>
                  </a:cubicBezTo>
                  <a:close/>
                </a:path>
              </a:pathLst>
            </a:custGeom>
            <a:solidFill>
              <a:srgbClr val="F795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 name="Google Shape;250;p18"/>
          <p:cNvSpPr txBox="1"/>
          <p:nvPr>
            <p:ph type="title"/>
          </p:nvPr>
        </p:nvSpPr>
        <p:spPr>
          <a:xfrm>
            <a:off x="457200" y="228600"/>
            <a:ext cx="8229600" cy="9445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lv-LV"/>
              <a:t>Kas ir karjera?</a:t>
            </a:r>
            <a:endParaRPr b="1"/>
          </a:p>
        </p:txBody>
      </p:sp>
      <p:pic>
        <p:nvPicPr>
          <p:cNvPr descr="http://img4i.www.spoki.lv/upload/articles/15/151585/images/Darbs--1.jpg" id="251" name="Google Shape;251;p18"/>
          <p:cNvPicPr preferRelativeResize="0"/>
          <p:nvPr/>
        </p:nvPicPr>
        <p:blipFill rotWithShape="1">
          <a:blip r:embed="rId3">
            <a:alphaModFix/>
          </a:blip>
          <a:srcRect b="0" l="0" r="0" t="0"/>
          <a:stretch/>
        </p:blipFill>
        <p:spPr>
          <a:xfrm>
            <a:off x="1143000" y="914400"/>
            <a:ext cx="1290974" cy="1133475"/>
          </a:xfrm>
          <a:prstGeom prst="rect">
            <a:avLst/>
          </a:prstGeom>
          <a:noFill/>
          <a:ln>
            <a:noFill/>
          </a:ln>
        </p:spPr>
      </p:pic>
      <p:pic>
        <p:nvPicPr>
          <p:cNvPr descr="http://www.pasakas.net/files/drawing_025049_be15ece6.jpg" id="252" name="Google Shape;252;p18"/>
          <p:cNvPicPr preferRelativeResize="0"/>
          <p:nvPr/>
        </p:nvPicPr>
        <p:blipFill rotWithShape="1">
          <a:blip r:embed="rId4">
            <a:alphaModFix/>
          </a:blip>
          <a:srcRect b="0" l="0" r="0" t="0"/>
          <a:stretch/>
        </p:blipFill>
        <p:spPr>
          <a:xfrm>
            <a:off x="5791200" y="1219200"/>
            <a:ext cx="1295400" cy="863600"/>
          </a:xfrm>
          <a:prstGeom prst="rect">
            <a:avLst/>
          </a:prstGeom>
          <a:noFill/>
          <a:ln>
            <a:noFill/>
          </a:ln>
        </p:spPr>
      </p:pic>
      <p:pic>
        <p:nvPicPr>
          <p:cNvPr descr="http://www.sieviesuklubs.lv/content/uploads/1283428127-8717.jpg" id="253" name="Google Shape;253;p18"/>
          <p:cNvPicPr preferRelativeResize="0"/>
          <p:nvPr/>
        </p:nvPicPr>
        <p:blipFill rotWithShape="1">
          <a:blip r:embed="rId5">
            <a:alphaModFix/>
          </a:blip>
          <a:srcRect b="0" l="0" r="0" t="0"/>
          <a:stretch/>
        </p:blipFill>
        <p:spPr>
          <a:xfrm>
            <a:off x="6248400" y="3810000"/>
            <a:ext cx="1447800" cy="821447"/>
          </a:xfrm>
          <a:prstGeom prst="rect">
            <a:avLst/>
          </a:prstGeom>
          <a:noFill/>
          <a:ln>
            <a:noFill/>
          </a:ln>
        </p:spPr>
      </p:pic>
      <p:pic>
        <p:nvPicPr>
          <p:cNvPr descr="http://clubpenguinmasterscp.files.wordpress.com/2009/12/global-citizenship.png" id="254" name="Google Shape;254;p18"/>
          <p:cNvPicPr preferRelativeResize="0"/>
          <p:nvPr/>
        </p:nvPicPr>
        <p:blipFill rotWithShape="1">
          <a:blip r:embed="rId6">
            <a:alphaModFix/>
          </a:blip>
          <a:srcRect b="0" l="0" r="0" t="0"/>
          <a:stretch/>
        </p:blipFill>
        <p:spPr>
          <a:xfrm>
            <a:off x="3505200" y="5638800"/>
            <a:ext cx="1295400" cy="1079500"/>
          </a:xfrm>
          <a:prstGeom prst="rect">
            <a:avLst/>
          </a:prstGeom>
          <a:noFill/>
          <a:ln>
            <a:noFill/>
          </a:ln>
        </p:spPr>
      </p:pic>
      <p:pic>
        <p:nvPicPr>
          <p:cNvPr descr="http://idptv.state.id.us/dialogue4kids/images/season10/beoutside/Playground.gif" id="255" name="Google Shape;255;p18"/>
          <p:cNvPicPr preferRelativeResize="0"/>
          <p:nvPr/>
        </p:nvPicPr>
        <p:blipFill rotWithShape="1">
          <a:blip r:embed="rId7">
            <a:alphaModFix/>
          </a:blip>
          <a:srcRect b="0" l="0" r="0" t="0"/>
          <a:stretch/>
        </p:blipFill>
        <p:spPr>
          <a:xfrm>
            <a:off x="685800" y="4038600"/>
            <a:ext cx="1505062" cy="1057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9"/>
          <p:cNvSpPr txBox="1"/>
          <p:nvPr>
            <p:ph type="title"/>
          </p:nvPr>
        </p:nvSpPr>
        <p:spPr>
          <a:xfrm>
            <a:off x="457200" y="274638"/>
            <a:ext cx="8229600" cy="9445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t/>
            </a:r>
            <a:endParaRPr/>
          </a:p>
        </p:txBody>
      </p:sp>
      <p:pic>
        <p:nvPicPr>
          <p:cNvPr descr="S:\Kopējie dokumenti\Dokuments Olgai\Dagnija Bramane\Karjeras_ned26-30nov\bildes\iStock_000015653759XSmall.jpg" id="262" name="Google Shape;262;p19"/>
          <p:cNvPicPr preferRelativeResize="0"/>
          <p:nvPr/>
        </p:nvPicPr>
        <p:blipFill rotWithShape="1">
          <a:blip r:embed="rId3">
            <a:alphaModFix/>
          </a:blip>
          <a:srcRect b="0" l="0" r="0" t="0"/>
          <a:stretch/>
        </p:blipFill>
        <p:spPr>
          <a:xfrm>
            <a:off x="-55983" y="228600"/>
            <a:ext cx="9199983" cy="6629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457200" y="515257"/>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030A0"/>
              </a:buClr>
              <a:buSzPts val="4400"/>
              <a:buFont typeface="Calibri"/>
              <a:buNone/>
            </a:pPr>
            <a:r>
              <a:rPr b="1" lang="lv-LV">
                <a:solidFill>
                  <a:srgbClr val="7030A0"/>
                </a:solidFill>
              </a:rPr>
              <a:t>Kas Tu gribi būt, kad izaugsi liels?</a:t>
            </a:r>
            <a:endParaRPr b="1">
              <a:solidFill>
                <a:srgbClr val="7030A0"/>
              </a:solidFill>
            </a:endParaRPr>
          </a:p>
        </p:txBody>
      </p:sp>
      <p:sp>
        <p:nvSpPr>
          <p:cNvPr id="96" name="Google Shape;96;p2"/>
          <p:cNvSpPr txBox="1"/>
          <p:nvPr>
            <p:ph idx="1" type="body"/>
          </p:nvPr>
        </p:nvSpPr>
        <p:spPr>
          <a:xfrm>
            <a:off x="914400" y="16764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6000"/>
              <a:buNone/>
            </a:pPr>
            <a:r>
              <a:rPr lang="lv-LV" sz="6000"/>
              <a:t>Es gribu būt laimīgs! </a:t>
            </a:r>
            <a:endParaRPr/>
          </a:p>
        </p:txBody>
      </p:sp>
      <p:pic>
        <p:nvPicPr>
          <p:cNvPr id="97" name="Google Shape;97;p2"/>
          <p:cNvPicPr preferRelativeResize="0"/>
          <p:nvPr/>
        </p:nvPicPr>
        <p:blipFill rotWithShape="1">
          <a:blip r:embed="rId3">
            <a:alphaModFix/>
          </a:blip>
          <a:srcRect b="0" l="0" r="0" t="0"/>
          <a:stretch/>
        </p:blipFill>
        <p:spPr>
          <a:xfrm>
            <a:off x="1752600" y="2971800"/>
            <a:ext cx="5638800" cy="37494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b="1" lang="lv-LV" sz="4000"/>
              <a:t>Lai veidotu dinamisku karjeru,</a:t>
            </a:r>
            <a:endParaRPr b="1" sz="4000"/>
          </a:p>
        </p:txBody>
      </p:sp>
      <p:sp>
        <p:nvSpPr>
          <p:cNvPr id="268" name="Google Shape;268;p20"/>
          <p:cNvSpPr txBox="1"/>
          <p:nvPr>
            <p:ph idx="1" type="body"/>
          </p:nvPr>
        </p:nvSpPr>
        <p:spPr>
          <a:xfrm>
            <a:off x="457200" y="1600200"/>
            <a:ext cx="85344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lang="lv-LV"/>
              <a:t>jāizpēta savas intereses, dotības un darba tirgus prasības, sekojot trīs pamatjautājumiem: </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grpSp>
        <p:nvGrpSpPr>
          <p:cNvPr id="269" name="Google Shape;269;p20"/>
          <p:cNvGrpSpPr/>
          <p:nvPr/>
        </p:nvGrpSpPr>
        <p:grpSpPr>
          <a:xfrm>
            <a:off x="2519845" y="2939732"/>
            <a:ext cx="3647109" cy="3442335"/>
            <a:chOff x="1072045" y="44132"/>
            <a:chExt cx="3647109" cy="3442335"/>
          </a:xfrm>
        </p:grpSpPr>
        <p:sp>
          <p:nvSpPr>
            <p:cNvPr id="270" name="Google Shape;270;p20"/>
            <p:cNvSpPr/>
            <p:nvPr/>
          </p:nvSpPr>
          <p:spPr>
            <a:xfrm>
              <a:off x="1836419" y="44132"/>
              <a:ext cx="2118360" cy="2118360"/>
            </a:xfrm>
            <a:prstGeom prst="ellipse">
              <a:avLst/>
            </a:prstGeom>
            <a:solidFill>
              <a:srgbClr val="BF504D">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0"/>
            <p:cNvSpPr txBox="1"/>
            <p:nvPr/>
          </p:nvSpPr>
          <p:spPr>
            <a:xfrm>
              <a:off x="2118868" y="414845"/>
              <a:ext cx="1553464" cy="95326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400"/>
                <a:buFont typeface="Calibri"/>
                <a:buNone/>
              </a:pPr>
              <a:r>
                <a:rPr lang="lv-LV" sz="3400">
                  <a:solidFill>
                    <a:schemeClr val="dk1"/>
                  </a:solidFill>
                  <a:latin typeface="Calibri"/>
                  <a:ea typeface="Calibri"/>
                  <a:cs typeface="Calibri"/>
                  <a:sym typeface="Calibri"/>
                </a:rPr>
                <a:t>Ko gribu?</a:t>
              </a:r>
              <a:endParaRPr sz="3400">
                <a:solidFill>
                  <a:schemeClr val="dk1"/>
                </a:solidFill>
                <a:latin typeface="Calibri"/>
                <a:ea typeface="Calibri"/>
                <a:cs typeface="Calibri"/>
                <a:sym typeface="Calibri"/>
              </a:endParaRPr>
            </a:p>
          </p:txBody>
        </p:sp>
        <p:sp>
          <p:nvSpPr>
            <p:cNvPr id="272" name="Google Shape;272;p20"/>
            <p:cNvSpPr/>
            <p:nvPr/>
          </p:nvSpPr>
          <p:spPr>
            <a:xfrm>
              <a:off x="2600794" y="1368107"/>
              <a:ext cx="2118360" cy="2118360"/>
            </a:xfrm>
            <a:prstGeom prst="ellipse">
              <a:avLst/>
            </a:prstGeom>
            <a:solidFill>
              <a:schemeClr val="accent3">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0"/>
            <p:cNvSpPr txBox="1"/>
            <p:nvPr/>
          </p:nvSpPr>
          <p:spPr>
            <a:xfrm>
              <a:off x="3248660" y="1915350"/>
              <a:ext cx="1271016" cy="1165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400"/>
                <a:buFont typeface="Calibri"/>
                <a:buNone/>
              </a:pPr>
              <a:r>
                <a:rPr lang="lv-LV" sz="3400">
                  <a:solidFill>
                    <a:schemeClr val="dk1"/>
                  </a:solidFill>
                  <a:latin typeface="Calibri"/>
                  <a:ea typeface="Calibri"/>
                  <a:cs typeface="Calibri"/>
                  <a:sym typeface="Calibri"/>
                </a:rPr>
                <a:t>Ko vajag?</a:t>
              </a:r>
              <a:endParaRPr sz="3400">
                <a:solidFill>
                  <a:schemeClr val="dk1"/>
                </a:solidFill>
                <a:latin typeface="Calibri"/>
                <a:ea typeface="Calibri"/>
                <a:cs typeface="Calibri"/>
                <a:sym typeface="Calibri"/>
              </a:endParaRPr>
            </a:p>
          </p:txBody>
        </p:sp>
        <p:sp>
          <p:nvSpPr>
            <p:cNvPr id="274" name="Google Shape;274;p20"/>
            <p:cNvSpPr/>
            <p:nvPr/>
          </p:nvSpPr>
          <p:spPr>
            <a:xfrm>
              <a:off x="1072045" y="1368107"/>
              <a:ext cx="2118360" cy="2118360"/>
            </a:xfrm>
            <a:prstGeom prst="ellipse">
              <a:avLst/>
            </a:prstGeom>
            <a:solidFill>
              <a:schemeClr val="accent4">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0"/>
            <p:cNvSpPr txBox="1"/>
            <p:nvPr/>
          </p:nvSpPr>
          <p:spPr>
            <a:xfrm>
              <a:off x="1271524" y="1915350"/>
              <a:ext cx="1271016" cy="1165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400"/>
                <a:buFont typeface="Calibri"/>
                <a:buNone/>
              </a:pPr>
              <a:r>
                <a:rPr lang="lv-LV" sz="3400">
                  <a:solidFill>
                    <a:schemeClr val="dk1"/>
                  </a:solidFill>
                  <a:latin typeface="Calibri"/>
                  <a:ea typeface="Calibri"/>
                  <a:cs typeface="Calibri"/>
                  <a:sym typeface="Calibri"/>
                </a:rPr>
                <a:t>Ko varu?</a:t>
              </a:r>
              <a:endParaRPr sz="34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1"/>
          <p:cNvSpPr txBox="1"/>
          <p:nvPr>
            <p:ph idx="1" type="body"/>
          </p:nvPr>
        </p:nvSpPr>
        <p:spPr>
          <a:xfrm>
            <a:off x="457200" y="2286000"/>
            <a:ext cx="8229600" cy="38862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b="1" lang="lv-LV"/>
              <a:t>Kādi ir Tavi mērķi:</a:t>
            </a:r>
            <a:endParaRPr/>
          </a:p>
          <a:p>
            <a:pPr indent="-342900" lvl="0" marL="342900" rtl="0" algn="l">
              <a:spcBef>
                <a:spcPts val="640"/>
              </a:spcBef>
              <a:spcAft>
                <a:spcPts val="0"/>
              </a:spcAft>
              <a:buClr>
                <a:schemeClr val="dk1"/>
              </a:buClr>
              <a:buSzPts val="3200"/>
              <a:buChar char="•"/>
            </a:pPr>
            <a:r>
              <a:rPr lang="lv-LV"/>
              <a:t>5 gadiem (uzraksti 5 mērķus)    </a:t>
            </a:r>
            <a:endParaRPr/>
          </a:p>
          <a:p>
            <a:pPr indent="-342900" lvl="0" marL="342900" rtl="0" algn="l">
              <a:spcBef>
                <a:spcPts val="640"/>
              </a:spcBef>
              <a:spcAft>
                <a:spcPts val="0"/>
              </a:spcAft>
              <a:buClr>
                <a:schemeClr val="dk1"/>
              </a:buClr>
              <a:buSzPts val="3200"/>
              <a:buChar char="•"/>
            </a:pPr>
            <a:r>
              <a:rPr lang="lv-LV"/>
              <a:t>3 gadiem (uzraksti 5 mērķus)</a:t>
            </a:r>
            <a:endParaRPr/>
          </a:p>
          <a:p>
            <a:pPr indent="-342900" lvl="0" marL="342900" rtl="0" algn="l">
              <a:spcBef>
                <a:spcPts val="640"/>
              </a:spcBef>
              <a:spcAft>
                <a:spcPts val="0"/>
              </a:spcAft>
              <a:buClr>
                <a:schemeClr val="dk1"/>
              </a:buClr>
              <a:buSzPts val="3200"/>
              <a:buChar char="•"/>
            </a:pPr>
            <a:r>
              <a:rPr lang="lv-LV"/>
              <a:t>6 mēnešiem (uzraksti 5 mērķus)</a:t>
            </a:r>
            <a:endParaRPr/>
          </a:p>
          <a:p>
            <a:pPr indent="-342900" lvl="0" marL="342900" rtl="0" algn="l">
              <a:spcBef>
                <a:spcPts val="640"/>
              </a:spcBef>
              <a:spcAft>
                <a:spcPts val="0"/>
              </a:spcAft>
              <a:buClr>
                <a:schemeClr val="dk1"/>
              </a:buClr>
              <a:buSzPts val="3200"/>
              <a:buChar char="•"/>
            </a:pPr>
            <a:r>
              <a:rPr lang="lv-LV"/>
              <a:t>nedēļai (uzraksti 5 mērķus)</a:t>
            </a:r>
            <a:endParaRPr/>
          </a:p>
          <a:p>
            <a:pPr indent="-139700" lvl="0" marL="342900" rtl="0" algn="l">
              <a:spcBef>
                <a:spcPts val="640"/>
              </a:spcBef>
              <a:spcAft>
                <a:spcPts val="0"/>
              </a:spcAft>
              <a:buClr>
                <a:schemeClr val="dk1"/>
              </a:buClr>
              <a:buSzPts val="3200"/>
              <a:buNone/>
            </a:pPr>
            <a:r>
              <a:t/>
            </a:r>
            <a:endParaRPr/>
          </a:p>
        </p:txBody>
      </p:sp>
      <p:grpSp>
        <p:nvGrpSpPr>
          <p:cNvPr id="282" name="Google Shape;282;p21"/>
          <p:cNvGrpSpPr/>
          <p:nvPr/>
        </p:nvGrpSpPr>
        <p:grpSpPr>
          <a:xfrm>
            <a:off x="990600" y="0"/>
            <a:ext cx="2118360" cy="2118360"/>
            <a:chOff x="1760219" y="44132"/>
            <a:chExt cx="2118360" cy="2118360"/>
          </a:xfrm>
        </p:grpSpPr>
        <p:sp>
          <p:nvSpPr>
            <p:cNvPr id="283" name="Google Shape;283;p21"/>
            <p:cNvSpPr/>
            <p:nvPr/>
          </p:nvSpPr>
          <p:spPr>
            <a:xfrm>
              <a:off x="1760219" y="44132"/>
              <a:ext cx="2118360" cy="2118360"/>
            </a:xfrm>
            <a:prstGeom prst="ellipse">
              <a:avLst/>
            </a:prstGeom>
            <a:solidFill>
              <a:srgbClr val="BF504D">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1"/>
            <p:cNvSpPr/>
            <p:nvPr/>
          </p:nvSpPr>
          <p:spPr>
            <a:xfrm>
              <a:off x="2118868" y="414845"/>
              <a:ext cx="1553464" cy="95326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lv-LV" sz="3400">
                  <a:solidFill>
                    <a:schemeClr val="dk1"/>
                  </a:solidFill>
                  <a:latin typeface="Calibri"/>
                  <a:ea typeface="Calibri"/>
                  <a:cs typeface="Calibri"/>
                  <a:sym typeface="Calibri"/>
                </a:rPr>
                <a:t>Ko gribu?</a:t>
              </a:r>
              <a:endParaRPr sz="3400">
                <a:solidFill>
                  <a:schemeClr val="dk1"/>
                </a:solidFill>
                <a:latin typeface="Calibri"/>
                <a:ea typeface="Calibri"/>
                <a:cs typeface="Calibri"/>
                <a:sym typeface="Calibri"/>
              </a:endParaRPr>
            </a:p>
          </p:txBody>
        </p:sp>
      </p:grpSp>
      <p:grpSp>
        <p:nvGrpSpPr>
          <p:cNvPr id="285" name="Google Shape;285;p21"/>
          <p:cNvGrpSpPr/>
          <p:nvPr/>
        </p:nvGrpSpPr>
        <p:grpSpPr>
          <a:xfrm>
            <a:off x="5248999" y="184838"/>
            <a:ext cx="3218001" cy="3211837"/>
            <a:chOff x="524599" y="32438"/>
            <a:chExt cx="3218001" cy="3211837"/>
          </a:xfrm>
        </p:grpSpPr>
        <p:sp>
          <p:nvSpPr>
            <p:cNvPr id="286" name="Google Shape;286;p21"/>
            <p:cNvSpPr/>
            <p:nvPr/>
          </p:nvSpPr>
          <p:spPr>
            <a:xfrm>
              <a:off x="796091" y="202821"/>
              <a:ext cx="2752344" cy="2752344"/>
            </a:xfrm>
            <a:prstGeom prst="pie">
              <a:avLst>
                <a:gd fmla="val 16200000" name="adj1"/>
                <a:gd fmla="val 20520000" name="adj2"/>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1"/>
            <p:cNvSpPr txBox="1"/>
            <p:nvPr/>
          </p:nvSpPr>
          <p:spPr>
            <a:xfrm>
              <a:off x="2231898" y="665477"/>
              <a:ext cx="884682" cy="589788"/>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lang="lv-LV" sz="1100">
                  <a:solidFill>
                    <a:schemeClr val="lt1"/>
                  </a:solidFill>
                  <a:latin typeface="Calibri"/>
                  <a:ea typeface="Calibri"/>
                  <a:cs typeface="Calibri"/>
                  <a:sym typeface="Calibri"/>
                </a:rPr>
                <a:t>Ģimene</a:t>
              </a:r>
              <a:endParaRPr sz="1100">
                <a:solidFill>
                  <a:schemeClr val="lt1"/>
                </a:solidFill>
                <a:latin typeface="Calibri"/>
                <a:ea typeface="Calibri"/>
                <a:cs typeface="Calibri"/>
                <a:sym typeface="Calibri"/>
              </a:endParaRPr>
            </a:p>
          </p:txBody>
        </p:sp>
        <p:sp>
          <p:nvSpPr>
            <p:cNvPr id="288" name="Google Shape;288;p21"/>
            <p:cNvSpPr/>
            <p:nvPr/>
          </p:nvSpPr>
          <p:spPr>
            <a:xfrm>
              <a:off x="819683" y="276217"/>
              <a:ext cx="2752344" cy="2752344"/>
            </a:xfrm>
            <a:prstGeom prst="pie">
              <a:avLst>
                <a:gd fmla="val 20520000" name="adj1"/>
                <a:gd fmla="val 3240000" name="adj2"/>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1"/>
            <p:cNvSpPr txBox="1"/>
            <p:nvPr/>
          </p:nvSpPr>
          <p:spPr>
            <a:xfrm>
              <a:off x="2592324" y="1533776"/>
              <a:ext cx="819150" cy="6553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lang="lv-LV" sz="1100">
                  <a:solidFill>
                    <a:schemeClr val="lt1"/>
                  </a:solidFill>
                  <a:latin typeface="Calibri"/>
                  <a:ea typeface="Calibri"/>
                  <a:cs typeface="Calibri"/>
                  <a:sym typeface="Calibri"/>
                </a:rPr>
                <a:t>Garīgums</a:t>
              </a:r>
              <a:endParaRPr sz="1100">
                <a:solidFill>
                  <a:schemeClr val="lt1"/>
                </a:solidFill>
                <a:latin typeface="Calibri"/>
                <a:ea typeface="Calibri"/>
                <a:cs typeface="Calibri"/>
                <a:sym typeface="Calibri"/>
              </a:endParaRPr>
            </a:p>
          </p:txBody>
        </p:sp>
        <p:sp>
          <p:nvSpPr>
            <p:cNvPr id="290" name="Google Shape;290;p21"/>
            <p:cNvSpPr/>
            <p:nvPr/>
          </p:nvSpPr>
          <p:spPr>
            <a:xfrm>
              <a:off x="757428" y="321434"/>
              <a:ext cx="2752344" cy="2752344"/>
            </a:xfrm>
            <a:prstGeom prst="pie">
              <a:avLst>
                <a:gd fmla="val 3240000" name="adj1"/>
                <a:gd fmla="val 7560000" name="adj2"/>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txBox="1"/>
            <p:nvPr/>
          </p:nvSpPr>
          <p:spPr>
            <a:xfrm>
              <a:off x="1740408" y="2254628"/>
              <a:ext cx="786384" cy="72085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lang="lv-LV" sz="1100">
                  <a:solidFill>
                    <a:schemeClr val="lt1"/>
                  </a:solidFill>
                  <a:latin typeface="Calibri"/>
                  <a:ea typeface="Calibri"/>
                  <a:cs typeface="Calibri"/>
                  <a:sym typeface="Calibri"/>
                </a:rPr>
                <a:t>Pilsoniskums</a:t>
              </a:r>
              <a:endParaRPr sz="1100">
                <a:solidFill>
                  <a:schemeClr val="lt1"/>
                </a:solidFill>
                <a:latin typeface="Calibri"/>
                <a:ea typeface="Calibri"/>
                <a:cs typeface="Calibri"/>
                <a:sym typeface="Calibri"/>
              </a:endParaRPr>
            </a:p>
          </p:txBody>
        </p:sp>
        <p:sp>
          <p:nvSpPr>
            <p:cNvPr id="292" name="Google Shape;292;p21"/>
            <p:cNvSpPr/>
            <p:nvPr/>
          </p:nvSpPr>
          <p:spPr>
            <a:xfrm>
              <a:off x="695172" y="276217"/>
              <a:ext cx="2752344" cy="2752344"/>
            </a:xfrm>
            <a:prstGeom prst="pie">
              <a:avLst>
                <a:gd fmla="val 7560000" name="adj1"/>
                <a:gd fmla="val 11880000" name="adj2"/>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1"/>
            <p:cNvSpPr txBox="1"/>
            <p:nvPr/>
          </p:nvSpPr>
          <p:spPr>
            <a:xfrm>
              <a:off x="855726" y="1533776"/>
              <a:ext cx="819150" cy="65532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lang="lv-LV" sz="1100">
                  <a:solidFill>
                    <a:schemeClr val="lt1"/>
                  </a:solidFill>
                  <a:latin typeface="Calibri"/>
                  <a:ea typeface="Calibri"/>
                  <a:cs typeface="Calibri"/>
                  <a:sym typeface="Calibri"/>
                </a:rPr>
                <a:t>Brīvais laiks</a:t>
              </a:r>
              <a:endParaRPr sz="1100">
                <a:solidFill>
                  <a:schemeClr val="lt1"/>
                </a:solidFill>
                <a:latin typeface="Calibri"/>
                <a:ea typeface="Calibri"/>
                <a:cs typeface="Calibri"/>
                <a:sym typeface="Calibri"/>
              </a:endParaRPr>
            </a:p>
          </p:txBody>
        </p:sp>
        <p:sp>
          <p:nvSpPr>
            <p:cNvPr id="294" name="Google Shape;294;p21"/>
            <p:cNvSpPr/>
            <p:nvPr/>
          </p:nvSpPr>
          <p:spPr>
            <a:xfrm>
              <a:off x="718764" y="202821"/>
              <a:ext cx="2752344" cy="2752344"/>
            </a:xfrm>
            <a:prstGeom prst="pie">
              <a:avLst>
                <a:gd fmla="val 11880000" name="adj1"/>
                <a:gd fmla="val 16200000" name="adj2"/>
              </a:avLst>
            </a:prstGeom>
            <a:solidFill>
              <a:srgbClr val="F7954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1"/>
            <p:cNvSpPr txBox="1"/>
            <p:nvPr/>
          </p:nvSpPr>
          <p:spPr>
            <a:xfrm>
              <a:off x="1150620" y="665477"/>
              <a:ext cx="884682" cy="589788"/>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lang="lv-LV" sz="1100">
                  <a:solidFill>
                    <a:schemeClr val="lt1"/>
                  </a:solidFill>
                  <a:latin typeface="Calibri"/>
                  <a:ea typeface="Calibri"/>
                  <a:cs typeface="Calibri"/>
                  <a:sym typeface="Calibri"/>
                </a:rPr>
                <a:t>Darbs</a:t>
              </a:r>
              <a:endParaRPr sz="1100">
                <a:solidFill>
                  <a:schemeClr val="lt1"/>
                </a:solidFill>
                <a:latin typeface="Calibri"/>
                <a:ea typeface="Calibri"/>
                <a:cs typeface="Calibri"/>
                <a:sym typeface="Calibri"/>
              </a:endParaRPr>
            </a:p>
          </p:txBody>
        </p:sp>
        <p:sp>
          <p:nvSpPr>
            <p:cNvPr id="296" name="Google Shape;296;p21"/>
            <p:cNvSpPr/>
            <p:nvPr/>
          </p:nvSpPr>
          <p:spPr>
            <a:xfrm>
              <a:off x="625579" y="32438"/>
              <a:ext cx="3093110" cy="3093110"/>
            </a:xfrm>
            <a:custGeom>
              <a:rect b="b" l="l" r="r" t="t"/>
              <a:pathLst>
                <a:path extrusionOk="0" h="120000" w="120000">
                  <a:moveTo>
                    <a:pt x="60005" y="4067"/>
                  </a:moveTo>
                  <a:lnTo>
                    <a:pt x="60005" y="4067"/>
                  </a:lnTo>
                  <a:cubicBezTo>
                    <a:pt x="82391" y="4070"/>
                    <a:pt x="102619" y="17419"/>
                    <a:pt x="111424" y="38000"/>
                  </a:cubicBezTo>
                  <a:lnTo>
                    <a:pt x="115280" y="36747"/>
                  </a:lnTo>
                  <a:lnTo>
                    <a:pt x="110293" y="43657"/>
                  </a:lnTo>
                  <a:lnTo>
                    <a:pt x="101740" y="41147"/>
                  </a:lnTo>
                  <a:lnTo>
                    <a:pt x="105594" y="39894"/>
                  </a:lnTo>
                  <a:lnTo>
                    <a:pt x="105594" y="39894"/>
                  </a:lnTo>
                  <a:cubicBezTo>
                    <a:pt x="97628" y="21829"/>
                    <a:pt x="79748" y="10171"/>
                    <a:pt x="60005" y="10169"/>
                  </a:cubicBezTo>
                  <a:close/>
                </a:path>
              </a:pathLst>
            </a:custGeom>
            <a:solidFill>
              <a:srgbClr val="BF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1"/>
            <p:cNvSpPr/>
            <p:nvPr/>
          </p:nvSpPr>
          <p:spPr>
            <a:xfrm>
              <a:off x="649490" y="105810"/>
              <a:ext cx="3093110" cy="3093110"/>
            </a:xfrm>
            <a:custGeom>
              <a:rect b="b" l="l" r="r" t="t"/>
              <a:pathLst>
                <a:path extrusionOk="0" h="120000" w="120000">
                  <a:moveTo>
                    <a:pt x="113195" y="42715"/>
                  </a:moveTo>
                  <a:cubicBezTo>
                    <a:pt x="120114" y="64009"/>
                    <a:pt x="113668" y="87378"/>
                    <a:pt x="96810" y="102113"/>
                  </a:cubicBezTo>
                  <a:lnTo>
                    <a:pt x="99192" y="105393"/>
                  </a:lnTo>
                  <a:lnTo>
                    <a:pt x="91080" y="102785"/>
                  </a:lnTo>
                  <a:lnTo>
                    <a:pt x="90825" y="93875"/>
                  </a:lnTo>
                  <a:lnTo>
                    <a:pt x="93207" y="97154"/>
                  </a:lnTo>
                  <a:lnTo>
                    <a:pt x="93207" y="97154"/>
                  </a:lnTo>
                  <a:cubicBezTo>
                    <a:pt x="107930" y="83994"/>
                    <a:pt x="113494" y="63382"/>
                    <a:pt x="107392" y="446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
            <p:cNvSpPr/>
            <p:nvPr/>
          </p:nvSpPr>
          <p:spPr>
            <a:xfrm>
              <a:off x="587044" y="151165"/>
              <a:ext cx="3093110" cy="3093110"/>
            </a:xfrm>
            <a:custGeom>
              <a:rect b="b" l="l" r="r" t="t"/>
              <a:pathLst>
                <a:path extrusionOk="0" h="120000" w="120000">
                  <a:moveTo>
                    <a:pt x="92880" y="105248"/>
                  </a:moveTo>
                  <a:cubicBezTo>
                    <a:pt x="74766" y="118411"/>
                    <a:pt x="50547" y="119502"/>
                    <a:pt x="31322" y="108021"/>
                  </a:cubicBezTo>
                  <a:lnTo>
                    <a:pt x="28939" y="111301"/>
                  </a:lnTo>
                  <a:lnTo>
                    <a:pt x="28913" y="102779"/>
                  </a:lnTo>
                  <a:lnTo>
                    <a:pt x="37308" y="99784"/>
                  </a:lnTo>
                  <a:lnTo>
                    <a:pt x="34926" y="103063"/>
                  </a:lnTo>
                  <a:lnTo>
                    <a:pt x="34926" y="103063"/>
                  </a:lnTo>
                  <a:cubicBezTo>
                    <a:pt x="51992" y="113000"/>
                    <a:pt x="73317" y="111921"/>
                    <a:pt x="89293" y="10031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1"/>
            <p:cNvSpPr/>
            <p:nvPr/>
          </p:nvSpPr>
          <p:spPr>
            <a:xfrm>
              <a:off x="524599" y="105810"/>
              <a:ext cx="3093110" cy="3093110"/>
            </a:xfrm>
            <a:custGeom>
              <a:rect b="b" l="l" r="r" t="t"/>
              <a:pathLst>
                <a:path extrusionOk="0" h="120000" w="120000">
                  <a:moveTo>
                    <a:pt x="27127" y="105253"/>
                  </a:moveTo>
                  <a:cubicBezTo>
                    <a:pt x="9012" y="92094"/>
                    <a:pt x="490" y="69400"/>
                    <a:pt x="5466" y="47570"/>
                  </a:cubicBezTo>
                  <a:lnTo>
                    <a:pt x="1610" y="46317"/>
                  </a:lnTo>
                  <a:lnTo>
                    <a:pt x="9707" y="43658"/>
                  </a:lnTo>
                  <a:lnTo>
                    <a:pt x="15150" y="50716"/>
                  </a:lnTo>
                  <a:lnTo>
                    <a:pt x="11296" y="49464"/>
                  </a:lnTo>
                  <a:lnTo>
                    <a:pt x="11296" y="49464"/>
                  </a:lnTo>
                  <a:cubicBezTo>
                    <a:pt x="7121" y="68765"/>
                    <a:pt x="14737" y="88710"/>
                    <a:pt x="30714" y="100316"/>
                  </a:cubicBezTo>
                  <a:close/>
                </a:path>
              </a:pathLst>
            </a:custGeom>
            <a:solidFill>
              <a:srgbClr val="49AC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1"/>
            <p:cNvSpPr/>
            <p:nvPr/>
          </p:nvSpPr>
          <p:spPr>
            <a:xfrm>
              <a:off x="548510" y="32438"/>
              <a:ext cx="3093110" cy="3093110"/>
            </a:xfrm>
            <a:custGeom>
              <a:rect b="b" l="l" r="r" t="t"/>
              <a:pathLst>
                <a:path extrusionOk="0" h="120000" w="120000">
                  <a:moveTo>
                    <a:pt x="6805" y="42714"/>
                  </a:moveTo>
                  <a:cubicBezTo>
                    <a:pt x="13724" y="21424"/>
                    <a:pt x="32669" y="6310"/>
                    <a:pt x="54964" y="4295"/>
                  </a:cubicBezTo>
                  <a:lnTo>
                    <a:pt x="54964" y="240"/>
                  </a:lnTo>
                  <a:lnTo>
                    <a:pt x="59995" y="7118"/>
                  </a:lnTo>
                  <a:lnTo>
                    <a:pt x="54965" y="14477"/>
                  </a:lnTo>
                  <a:lnTo>
                    <a:pt x="54965" y="10424"/>
                  </a:lnTo>
                  <a:lnTo>
                    <a:pt x="54965" y="10424"/>
                  </a:lnTo>
                  <a:cubicBezTo>
                    <a:pt x="35322" y="12419"/>
                    <a:pt x="18710" y="25823"/>
                    <a:pt x="12609" y="44600"/>
                  </a:cubicBezTo>
                  <a:close/>
                </a:path>
              </a:pathLst>
            </a:custGeom>
            <a:solidFill>
              <a:srgbClr val="F795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06" name="Google Shape;306;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S:\Kopējie dokumenti\Dokuments Olgai\Dagnija Bramane\Karjeras_ned26-30nov\JAUTAJHUMI.JPG" id="307" name="Google Shape;307;p22"/>
          <p:cNvPicPr preferRelativeResize="0"/>
          <p:nvPr/>
        </p:nvPicPr>
        <p:blipFill rotWithShape="1">
          <a:blip r:embed="rId3">
            <a:alphaModFix/>
          </a:blip>
          <a:srcRect b="0" l="0" r="0" t="0"/>
          <a:stretch/>
        </p:blipFill>
        <p:spPr>
          <a:xfrm>
            <a:off x="80963" y="61913"/>
            <a:ext cx="8982075" cy="6734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3"/>
          <p:cNvSpPr/>
          <p:nvPr/>
        </p:nvSpPr>
        <p:spPr>
          <a:xfrm>
            <a:off x="575722" y="487243"/>
            <a:ext cx="1173480" cy="66508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400">
              <a:solidFill>
                <a:schemeClr val="dk1"/>
              </a:solidFill>
              <a:latin typeface="Calibri"/>
              <a:ea typeface="Calibri"/>
              <a:cs typeface="Calibri"/>
              <a:sym typeface="Calibri"/>
            </a:endParaRPr>
          </a:p>
        </p:txBody>
      </p:sp>
      <p:pic>
        <p:nvPicPr>
          <p:cNvPr id="313" name="Google Shape;313;p23"/>
          <p:cNvPicPr preferRelativeResize="0"/>
          <p:nvPr/>
        </p:nvPicPr>
        <p:blipFill rotWithShape="1">
          <a:blip r:embed="rId3">
            <a:alphaModFix/>
          </a:blip>
          <a:srcRect b="0" l="0" r="0" t="0"/>
          <a:stretch/>
        </p:blipFill>
        <p:spPr>
          <a:xfrm>
            <a:off x="381000" y="2209800"/>
            <a:ext cx="8375240" cy="3200400"/>
          </a:xfrm>
          <a:prstGeom prst="rect">
            <a:avLst/>
          </a:prstGeom>
          <a:noFill/>
          <a:ln>
            <a:noFill/>
          </a:ln>
        </p:spPr>
      </p:pic>
      <p:grpSp>
        <p:nvGrpSpPr>
          <p:cNvPr id="314" name="Google Shape;314;p23"/>
          <p:cNvGrpSpPr/>
          <p:nvPr/>
        </p:nvGrpSpPr>
        <p:grpSpPr>
          <a:xfrm>
            <a:off x="685800" y="152400"/>
            <a:ext cx="1828800" cy="1828800"/>
            <a:chOff x="-3849205" y="-1089978"/>
            <a:chExt cx="2118360" cy="2118360"/>
          </a:xfrm>
        </p:grpSpPr>
        <p:sp>
          <p:nvSpPr>
            <p:cNvPr id="315" name="Google Shape;315;p23"/>
            <p:cNvSpPr/>
            <p:nvPr/>
          </p:nvSpPr>
          <p:spPr>
            <a:xfrm>
              <a:off x="-3849205" y="-1089978"/>
              <a:ext cx="2118360" cy="2118360"/>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3407880" y="-560388"/>
              <a:ext cx="1412240" cy="1165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lv-LV" sz="3400">
                  <a:solidFill>
                    <a:schemeClr val="dk1"/>
                  </a:solidFill>
                  <a:latin typeface="Calibri"/>
                  <a:ea typeface="Calibri"/>
                  <a:cs typeface="Calibri"/>
                  <a:sym typeface="Calibri"/>
                </a:rPr>
                <a:t>Ko gribu?</a:t>
              </a:r>
              <a:endParaRPr sz="3400">
                <a:solidFill>
                  <a:schemeClr val="dk1"/>
                </a:solidFill>
                <a:latin typeface="Calibri"/>
                <a:ea typeface="Calibri"/>
                <a:cs typeface="Calibri"/>
                <a:sym typeface="Calibri"/>
              </a:endParaRPr>
            </a:p>
          </p:txBody>
        </p:sp>
      </p:grpSp>
      <p:sp>
        <p:nvSpPr>
          <p:cNvPr id="317" name="Google Shape;317;p23"/>
          <p:cNvSpPr txBox="1"/>
          <p:nvPr/>
        </p:nvSpPr>
        <p:spPr>
          <a:xfrm>
            <a:off x="7162800" y="228600"/>
            <a:ext cx="1066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v-LV" sz="3200">
                <a:solidFill>
                  <a:srgbClr val="FF0000"/>
                </a:solidFill>
                <a:latin typeface="Calibri"/>
                <a:ea typeface="Calibri"/>
                <a:cs typeface="Calibri"/>
                <a:sym typeface="Calibri"/>
              </a:rPr>
              <a:t>L</a:t>
            </a:r>
            <a:endParaRPr sz="3200">
              <a:solidFill>
                <a:srgbClr val="FF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lv-LV"/>
              <a:t>Vertības</a:t>
            </a:r>
            <a:endParaRPr b="1"/>
          </a:p>
        </p:txBody>
      </p:sp>
      <p:pic>
        <p:nvPicPr>
          <p:cNvPr id="323" name="Google Shape;323;p24"/>
          <p:cNvPicPr preferRelativeResize="0"/>
          <p:nvPr/>
        </p:nvPicPr>
        <p:blipFill rotWithShape="1">
          <a:blip r:embed="rId3">
            <a:alphaModFix/>
          </a:blip>
          <a:srcRect b="0" l="0" r="0" t="0"/>
          <a:stretch/>
        </p:blipFill>
        <p:spPr>
          <a:xfrm>
            <a:off x="1219200" y="152400"/>
            <a:ext cx="7332663" cy="933450"/>
          </a:xfrm>
          <a:prstGeom prst="rect">
            <a:avLst/>
          </a:prstGeom>
          <a:noFill/>
          <a:ln>
            <a:noFill/>
          </a:ln>
        </p:spPr>
      </p:pic>
      <p:pic>
        <p:nvPicPr>
          <p:cNvPr id="324" name="Google Shape;324;p24"/>
          <p:cNvPicPr preferRelativeResize="0"/>
          <p:nvPr/>
        </p:nvPicPr>
        <p:blipFill rotWithShape="1">
          <a:blip r:embed="rId4">
            <a:alphaModFix/>
          </a:blip>
          <a:srcRect b="0" l="0" r="0" t="0"/>
          <a:stretch/>
        </p:blipFill>
        <p:spPr>
          <a:xfrm>
            <a:off x="1219200" y="1066800"/>
            <a:ext cx="7332663" cy="5524500"/>
          </a:xfrm>
          <a:prstGeom prst="rect">
            <a:avLst/>
          </a:prstGeom>
          <a:noFill/>
          <a:ln>
            <a:noFill/>
          </a:ln>
        </p:spPr>
      </p:pic>
      <p:grpSp>
        <p:nvGrpSpPr>
          <p:cNvPr id="325" name="Google Shape;325;p24"/>
          <p:cNvGrpSpPr/>
          <p:nvPr/>
        </p:nvGrpSpPr>
        <p:grpSpPr>
          <a:xfrm>
            <a:off x="0" y="304800"/>
            <a:ext cx="1524000" cy="1524000"/>
            <a:chOff x="-3849205" y="-1089978"/>
            <a:chExt cx="2118360" cy="2118360"/>
          </a:xfrm>
        </p:grpSpPr>
        <p:sp>
          <p:nvSpPr>
            <p:cNvPr id="326" name="Google Shape;326;p24"/>
            <p:cNvSpPr/>
            <p:nvPr/>
          </p:nvSpPr>
          <p:spPr>
            <a:xfrm>
              <a:off x="-3849205" y="-1089978"/>
              <a:ext cx="2118360" cy="2118360"/>
            </a:xfrm>
            <a:prstGeom prst="ellipse">
              <a:avLst/>
            </a:prstGeom>
            <a:solidFill>
              <a:schemeClr val="accent4">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3407880" y="-560388"/>
              <a:ext cx="1271016" cy="1165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lv-LV" sz="2400">
                  <a:solidFill>
                    <a:schemeClr val="dk1"/>
                  </a:solidFill>
                  <a:latin typeface="Calibri"/>
                  <a:ea typeface="Calibri"/>
                  <a:cs typeface="Calibri"/>
                  <a:sym typeface="Calibri"/>
                </a:rPr>
                <a:t>Ko varu?</a:t>
              </a:r>
              <a:endParaRPr sz="2400">
                <a:solidFill>
                  <a:schemeClr val="dk1"/>
                </a:solidFill>
                <a:latin typeface="Calibri"/>
                <a:ea typeface="Calibri"/>
                <a:cs typeface="Calibri"/>
                <a:sym typeface="Calibri"/>
              </a:endParaRPr>
            </a:p>
          </p:txBody>
        </p:sp>
      </p:grpSp>
      <p:sp>
        <p:nvSpPr>
          <p:cNvPr id="328" name="Google Shape;328;p24"/>
          <p:cNvSpPr/>
          <p:nvPr/>
        </p:nvSpPr>
        <p:spPr>
          <a:xfrm>
            <a:off x="8686800" y="228600"/>
            <a:ext cx="2824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v-LV" sz="1800">
                <a:solidFill>
                  <a:srgbClr val="FF0000"/>
                </a:solidFill>
                <a:latin typeface="Calibri"/>
                <a:ea typeface="Calibri"/>
                <a:cs typeface="Calibri"/>
                <a:sym typeface="Calibri"/>
              </a:rPr>
              <a:t>L</a:t>
            </a:r>
            <a:endParaRPr sz="1800">
              <a:solidFill>
                <a:srgbClr val="FF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pSp>
        <p:nvGrpSpPr>
          <p:cNvPr id="333" name="Google Shape;333;p25"/>
          <p:cNvGrpSpPr/>
          <p:nvPr/>
        </p:nvGrpSpPr>
        <p:grpSpPr>
          <a:xfrm>
            <a:off x="152400" y="152400"/>
            <a:ext cx="2057400" cy="1905000"/>
            <a:chOff x="2408216" y="-770622"/>
            <a:chExt cx="1925782" cy="2118361"/>
          </a:xfrm>
        </p:grpSpPr>
        <p:sp>
          <p:nvSpPr>
            <p:cNvPr id="334" name="Google Shape;334;p25"/>
            <p:cNvSpPr/>
            <p:nvPr/>
          </p:nvSpPr>
          <p:spPr>
            <a:xfrm>
              <a:off x="2408216" y="-770622"/>
              <a:ext cx="1925782" cy="2118361"/>
            </a:xfrm>
            <a:prstGeom prst="ellipse">
              <a:avLst/>
            </a:prstGeom>
            <a:solidFill>
              <a:schemeClr val="accent3">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5"/>
            <p:cNvSpPr/>
            <p:nvPr/>
          </p:nvSpPr>
          <p:spPr>
            <a:xfrm>
              <a:off x="2600794" y="-261401"/>
              <a:ext cx="1448493" cy="116509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lv-LV" sz="3200">
                  <a:solidFill>
                    <a:schemeClr val="dk1"/>
                  </a:solidFill>
                  <a:latin typeface="Calibri"/>
                  <a:ea typeface="Calibri"/>
                  <a:cs typeface="Calibri"/>
                  <a:sym typeface="Calibri"/>
                </a:rPr>
                <a:t>Ko vajag?</a:t>
              </a:r>
              <a:endParaRPr sz="3200">
                <a:solidFill>
                  <a:schemeClr val="dk1"/>
                </a:solidFill>
                <a:latin typeface="Calibri"/>
                <a:ea typeface="Calibri"/>
                <a:cs typeface="Calibri"/>
                <a:sym typeface="Calibri"/>
              </a:endParaRPr>
            </a:p>
          </p:txBody>
        </p:sp>
      </p:grpSp>
      <p:sp>
        <p:nvSpPr>
          <p:cNvPr id="336" name="Google Shape;336;p25"/>
          <p:cNvSpPr/>
          <p:nvPr/>
        </p:nvSpPr>
        <p:spPr>
          <a:xfrm>
            <a:off x="838200" y="2895600"/>
            <a:ext cx="6629400" cy="3816429"/>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dk1"/>
              </a:buClr>
              <a:buSzPts val="3200"/>
              <a:buFont typeface="Arial"/>
              <a:buChar char="•"/>
            </a:pPr>
            <a:r>
              <a:rPr b="1" lang="lv-LV" sz="3200">
                <a:solidFill>
                  <a:schemeClr val="dk1"/>
                </a:solidFill>
                <a:latin typeface="Calibri"/>
                <a:ea typeface="Calibri"/>
                <a:cs typeface="Calibri"/>
                <a:sym typeface="Calibri"/>
              </a:rPr>
              <a:t>Ražošanas iekārtu un mašīnu operatori </a:t>
            </a:r>
            <a:endParaRPr/>
          </a:p>
          <a:p>
            <a:pPr indent="-203200" lvl="0" marL="0" marR="0" rtl="0" algn="l">
              <a:spcBef>
                <a:spcPts val="0"/>
              </a:spcBef>
              <a:spcAft>
                <a:spcPts val="0"/>
              </a:spcAft>
              <a:buClr>
                <a:schemeClr val="dk1"/>
              </a:buClr>
              <a:buSzPts val="3200"/>
              <a:buFont typeface="Arial"/>
              <a:buChar char="•"/>
            </a:pPr>
            <a:r>
              <a:rPr b="1" lang="lv-LV" sz="3200">
                <a:solidFill>
                  <a:schemeClr val="dk1"/>
                </a:solidFill>
                <a:latin typeface="Calibri"/>
                <a:ea typeface="Calibri"/>
                <a:cs typeface="Calibri"/>
                <a:sym typeface="Calibri"/>
              </a:rPr>
              <a:t>Tehniķi, </a:t>
            </a:r>
            <a:endParaRPr/>
          </a:p>
          <a:p>
            <a:pPr indent="-203200" lvl="0" marL="0" marR="0" rtl="0" algn="l">
              <a:spcBef>
                <a:spcPts val="0"/>
              </a:spcBef>
              <a:spcAft>
                <a:spcPts val="0"/>
              </a:spcAft>
              <a:buClr>
                <a:schemeClr val="dk1"/>
              </a:buClr>
              <a:buSzPts val="3200"/>
              <a:buFont typeface="Arial"/>
              <a:buChar char="•"/>
            </a:pPr>
            <a:r>
              <a:rPr b="1" lang="lv-LV" sz="3200">
                <a:solidFill>
                  <a:schemeClr val="dk1"/>
                </a:solidFill>
                <a:latin typeface="Calibri"/>
                <a:ea typeface="Calibri"/>
                <a:cs typeface="Calibri"/>
                <a:sym typeface="Calibri"/>
              </a:rPr>
              <a:t>Inženierie, </a:t>
            </a:r>
            <a:endParaRPr/>
          </a:p>
          <a:p>
            <a:pPr indent="-203200" lvl="0" marL="0" marR="0" rtl="0" algn="l">
              <a:spcBef>
                <a:spcPts val="0"/>
              </a:spcBef>
              <a:spcAft>
                <a:spcPts val="0"/>
              </a:spcAft>
              <a:buClr>
                <a:schemeClr val="dk1"/>
              </a:buClr>
              <a:buSzPts val="3200"/>
              <a:buFont typeface="Arial"/>
              <a:buChar char="•"/>
            </a:pPr>
            <a:r>
              <a:rPr b="1" lang="lv-LV" sz="3200">
                <a:solidFill>
                  <a:schemeClr val="dk1"/>
                </a:solidFill>
                <a:latin typeface="Calibri"/>
                <a:ea typeface="Calibri"/>
                <a:cs typeface="Calibri"/>
                <a:sym typeface="Calibri"/>
              </a:rPr>
              <a:t>Tehnologi,</a:t>
            </a:r>
            <a:endParaRPr/>
          </a:p>
          <a:p>
            <a:pPr indent="-203200" lvl="0" marL="0" marR="0" rtl="0" algn="l">
              <a:spcBef>
                <a:spcPts val="0"/>
              </a:spcBef>
              <a:spcAft>
                <a:spcPts val="0"/>
              </a:spcAft>
              <a:buClr>
                <a:schemeClr val="dk1"/>
              </a:buClr>
              <a:buSzPts val="3200"/>
              <a:buFont typeface="Arial"/>
              <a:buChar char="•"/>
            </a:pPr>
            <a:r>
              <a:rPr b="1" lang="lv-LV" sz="3200">
                <a:solidFill>
                  <a:schemeClr val="dk1"/>
                </a:solidFill>
                <a:latin typeface="Calibri"/>
                <a:ea typeface="Calibri"/>
                <a:cs typeface="Calibri"/>
                <a:sym typeface="Calibri"/>
              </a:rPr>
              <a:t>IT speciālistiem,</a:t>
            </a:r>
            <a:endParaRPr sz="3200">
              <a:solidFill>
                <a:schemeClr val="dk1"/>
              </a:solidFill>
              <a:latin typeface="Calibri"/>
              <a:ea typeface="Calibri"/>
              <a:cs typeface="Calibri"/>
              <a:sym typeface="Calibri"/>
            </a:endParaRPr>
          </a:p>
          <a:p>
            <a:pPr indent="-203200" lvl="0" marL="0" marR="0" rtl="0" algn="l">
              <a:spcBef>
                <a:spcPts val="0"/>
              </a:spcBef>
              <a:spcAft>
                <a:spcPts val="0"/>
              </a:spcAft>
              <a:buClr>
                <a:schemeClr val="dk1"/>
              </a:buClr>
              <a:buSzPts val="3200"/>
              <a:buFont typeface="Arial"/>
              <a:buChar char="•"/>
            </a:pPr>
            <a:r>
              <a:rPr b="1" lang="lv-LV" sz="3200">
                <a:solidFill>
                  <a:schemeClr val="dk1"/>
                </a:solidFill>
                <a:latin typeface="Calibri"/>
                <a:ea typeface="Calibri"/>
                <a:cs typeface="Calibri"/>
                <a:sym typeface="Calibri"/>
              </a:rPr>
              <a:t>Pardošanas vadītāji</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25"/>
          <p:cNvSpPr txBox="1"/>
          <p:nvPr/>
        </p:nvSpPr>
        <p:spPr>
          <a:xfrm>
            <a:off x="4724400" y="762000"/>
            <a:ext cx="312420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v-LV" sz="1800">
                <a:solidFill>
                  <a:schemeClr val="dk1"/>
                </a:solidFill>
                <a:latin typeface="Calibri"/>
                <a:ea typeface="Calibri"/>
                <a:cs typeface="Calibri"/>
                <a:sym typeface="Calibri"/>
              </a:rPr>
              <a:t>Sociālās zinātnes,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lv-LV" sz="1800">
                <a:solidFill>
                  <a:schemeClr val="dk1"/>
                </a:solidFill>
                <a:latin typeface="Calibri"/>
                <a:ea typeface="Calibri"/>
                <a:cs typeface="Calibri"/>
                <a:sym typeface="Calibri"/>
              </a:rPr>
              <a:t>Komerczinības un tiesības,</a:t>
            </a:r>
            <a:endParaRPr/>
          </a:p>
          <a:p>
            <a:pPr indent="0" lvl="0" marL="0" marR="0" rtl="0" algn="l">
              <a:spcBef>
                <a:spcPts val="0"/>
              </a:spcBef>
              <a:spcAft>
                <a:spcPts val="0"/>
              </a:spcAft>
              <a:buNone/>
            </a:pPr>
            <a:r>
              <a:rPr lang="lv-LV" sz="1800">
                <a:solidFill>
                  <a:schemeClr val="dk1"/>
                </a:solidFill>
                <a:latin typeface="Calibri"/>
                <a:ea typeface="Calibri"/>
                <a:cs typeface="Calibri"/>
                <a:sym typeface="Calibri"/>
              </a:rPr>
              <a:t>Humanitārās zinātnes,</a:t>
            </a:r>
            <a:endParaRPr/>
          </a:p>
          <a:p>
            <a:pPr indent="0" lvl="0" marL="0" marR="0" rtl="0" algn="l">
              <a:spcBef>
                <a:spcPts val="0"/>
              </a:spcBef>
              <a:spcAft>
                <a:spcPts val="0"/>
              </a:spcAft>
              <a:buNone/>
            </a:pPr>
            <a:r>
              <a:rPr lang="lv-LV" sz="1800">
                <a:solidFill>
                  <a:schemeClr val="dk1"/>
                </a:solidFill>
                <a:latin typeface="Calibri"/>
                <a:ea typeface="Calibri"/>
                <a:cs typeface="Calibri"/>
                <a:sym typeface="Calibri"/>
              </a:rPr>
              <a:t>Māksla</a:t>
            </a:r>
            <a:endParaRPr/>
          </a:p>
          <a:p>
            <a:pPr indent="0" lvl="0" marL="0" marR="0" rtl="0" algn="l">
              <a:spcBef>
                <a:spcPts val="0"/>
              </a:spcBef>
              <a:spcAft>
                <a:spcPts val="0"/>
              </a:spcAft>
              <a:buNone/>
            </a:pPr>
            <a:r>
              <a:rPr lang="lv-LV" sz="1800">
                <a:solidFill>
                  <a:schemeClr val="dk1"/>
                </a:solidFill>
                <a:latin typeface="Calibri"/>
                <a:ea typeface="Calibri"/>
                <a:cs typeface="Calibri"/>
                <a:sym typeface="Calibri"/>
              </a:rPr>
              <a:t>Izglītība</a:t>
            </a:r>
            <a:endParaRPr/>
          </a:p>
          <a:p>
            <a:pPr indent="0" lvl="0" marL="0" marR="0" rtl="0" algn="l">
              <a:spcBef>
                <a:spcPts val="0"/>
              </a:spcBef>
              <a:spcAft>
                <a:spcPts val="0"/>
              </a:spcAft>
              <a:buNone/>
            </a:pPr>
            <a:r>
              <a:rPr lang="lv-LV" sz="1800">
                <a:solidFill>
                  <a:schemeClr val="dk1"/>
                </a:solidFill>
                <a:latin typeface="Calibri"/>
                <a:ea typeface="Calibri"/>
                <a:cs typeface="Calibri"/>
                <a:sym typeface="Calibri"/>
              </a:rPr>
              <a:t>Pakalpojumi</a:t>
            </a:r>
            <a:endParaRPr sz="1800">
              <a:solidFill>
                <a:schemeClr val="dk1"/>
              </a:solidFill>
              <a:latin typeface="Calibri"/>
              <a:ea typeface="Calibri"/>
              <a:cs typeface="Calibri"/>
              <a:sym typeface="Calibri"/>
            </a:endParaRPr>
          </a:p>
        </p:txBody>
      </p:sp>
      <p:cxnSp>
        <p:nvCxnSpPr>
          <p:cNvPr id="338" name="Google Shape;338;p25"/>
          <p:cNvCxnSpPr/>
          <p:nvPr/>
        </p:nvCxnSpPr>
        <p:spPr>
          <a:xfrm>
            <a:off x="4267200" y="609600"/>
            <a:ext cx="3505200" cy="1981200"/>
          </a:xfrm>
          <a:prstGeom prst="straightConnector1">
            <a:avLst/>
          </a:prstGeom>
          <a:noFill/>
          <a:ln cap="flat" cmpd="sng" w="19050">
            <a:solidFill>
              <a:srgbClr val="FF0000"/>
            </a:solidFill>
            <a:prstDash val="solid"/>
            <a:round/>
            <a:headEnd len="sm" w="sm" type="none"/>
            <a:tailEnd len="sm" w="sm" type="none"/>
          </a:ln>
        </p:spPr>
      </p:cxnSp>
      <p:cxnSp>
        <p:nvCxnSpPr>
          <p:cNvPr id="339" name="Google Shape;339;p25"/>
          <p:cNvCxnSpPr/>
          <p:nvPr/>
        </p:nvCxnSpPr>
        <p:spPr>
          <a:xfrm flipH="1" rot="10800000">
            <a:off x="4267200" y="685800"/>
            <a:ext cx="3429000" cy="1828800"/>
          </a:xfrm>
          <a:prstGeom prst="straightConnector1">
            <a:avLst/>
          </a:prstGeom>
          <a:noFill/>
          <a:ln cap="flat" cmpd="sng" w="19050">
            <a:solidFill>
              <a:srgbClr val="FF0000"/>
            </a:solidFill>
            <a:prstDash val="solid"/>
            <a:round/>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345" name="Google Shape;345;p26"/>
          <p:cNvPicPr preferRelativeResize="0"/>
          <p:nvPr/>
        </p:nvPicPr>
        <p:blipFill rotWithShape="1">
          <a:blip r:embed="rId3">
            <a:alphaModFix/>
          </a:blip>
          <a:srcRect b="0" l="0" r="0" t="0"/>
          <a:stretch/>
        </p:blipFill>
        <p:spPr>
          <a:xfrm>
            <a:off x="1050471" y="824765"/>
            <a:ext cx="8153400" cy="6076831"/>
          </a:xfrm>
          <a:prstGeom prst="rect">
            <a:avLst/>
          </a:prstGeom>
          <a:noFill/>
          <a:ln>
            <a:noFill/>
          </a:ln>
        </p:spPr>
      </p:pic>
      <p:grpSp>
        <p:nvGrpSpPr>
          <p:cNvPr id="346" name="Google Shape;346;p26"/>
          <p:cNvGrpSpPr/>
          <p:nvPr/>
        </p:nvGrpSpPr>
        <p:grpSpPr>
          <a:xfrm>
            <a:off x="0" y="-7257"/>
            <a:ext cx="2057400" cy="1905000"/>
            <a:chOff x="2408216" y="-770622"/>
            <a:chExt cx="1925782" cy="2118361"/>
          </a:xfrm>
        </p:grpSpPr>
        <p:sp>
          <p:nvSpPr>
            <p:cNvPr id="347" name="Google Shape;347;p26"/>
            <p:cNvSpPr/>
            <p:nvPr/>
          </p:nvSpPr>
          <p:spPr>
            <a:xfrm>
              <a:off x="2408216" y="-770622"/>
              <a:ext cx="1925782" cy="2118361"/>
            </a:xfrm>
            <a:prstGeom prst="ellipse">
              <a:avLst/>
            </a:prstGeom>
            <a:solidFill>
              <a:schemeClr val="accent3">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6"/>
            <p:cNvSpPr/>
            <p:nvPr/>
          </p:nvSpPr>
          <p:spPr>
            <a:xfrm>
              <a:off x="2600794" y="-261401"/>
              <a:ext cx="1448493" cy="116509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lv-LV" sz="3200">
                  <a:solidFill>
                    <a:schemeClr val="dk1"/>
                  </a:solidFill>
                  <a:latin typeface="Calibri"/>
                  <a:ea typeface="Calibri"/>
                  <a:cs typeface="Calibri"/>
                  <a:sym typeface="Calibri"/>
                </a:rPr>
                <a:t>Ko vajag?</a:t>
              </a:r>
              <a:endParaRPr sz="32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54" name="Google Shape;354;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4400"/>
              <a:buNone/>
            </a:pPr>
            <a:r>
              <a:rPr b="1" lang="lv-LV" sz="4400"/>
              <a:t>Labi speciālisti un augsta līmeņa profesionāļi ir vajadzīgi visās jomās! ;)</a:t>
            </a:r>
            <a:endParaRPr b="1" sz="4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b="1" lang="lv-LV" sz="3959"/>
              <a:t>Ir četras prasmju pamatgrupas, kas darba tirgū ir pieprasītas.</a:t>
            </a:r>
            <a:endParaRPr sz="3959"/>
          </a:p>
        </p:txBody>
      </p:sp>
      <p:sp>
        <p:nvSpPr>
          <p:cNvPr id="360" name="Google Shape;360;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1760"/>
              <a:buChar char="•"/>
            </a:pPr>
            <a:r>
              <a:rPr b="1" lang="lv-LV" sz="1760"/>
              <a:t>Pašpaļāvības prasmes</a:t>
            </a:r>
            <a:r>
              <a:rPr lang="lv-LV" sz="1760"/>
              <a:t> – tās ir prasmes, kas demonstrē tavu patstāvību un iniciatīvu darbā. Tas nozīmē apzināties sevi, savas stiprās puses, prast izvirzīt prioritātes un sasniedzamos mērķus, efektīvi izmantot resursus, organizēt darbu. Pašpaļāvību raksturo arī tas, kā tu proti pārskatīt, izvērtēt savu pieredzi un kā mācies no tās. Priekšstats par pašpaļāvību veidojas arī no tā, kā tu runā par sevi, saviem mērķiem un sasniegumiem. </a:t>
            </a:r>
            <a:endParaRPr/>
          </a:p>
          <a:p>
            <a:pPr indent="-342900" lvl="0" marL="342900" rtl="0" algn="l">
              <a:lnSpc>
                <a:spcPct val="80000"/>
              </a:lnSpc>
              <a:spcBef>
                <a:spcPts val="352"/>
              </a:spcBef>
              <a:spcAft>
                <a:spcPts val="0"/>
              </a:spcAft>
              <a:buClr>
                <a:schemeClr val="dk1"/>
              </a:buClr>
              <a:buSzPts val="1760"/>
              <a:buChar char="•"/>
            </a:pPr>
            <a:r>
              <a:rPr b="1" lang="lv-LV" sz="1760"/>
              <a:t>Sociālās prasmes</a:t>
            </a:r>
            <a:r>
              <a:rPr lang="lv-LV" sz="1760"/>
              <a:t> – tās ir prasmes, kas demonstrē tavu spēju efektīvi komunicēt gan mutiski, gan rakstiski. Sociālās prasmes raksturo saskarsmes kvalitāti, spēju strādāt komandā, izprast citu cilvēku noskaņojumu, kā arī spēju uzņemties vadību un līdera lomu. </a:t>
            </a:r>
            <a:endParaRPr/>
          </a:p>
          <a:p>
            <a:pPr indent="-342900" lvl="0" marL="342900" rtl="0" algn="l">
              <a:lnSpc>
                <a:spcPct val="80000"/>
              </a:lnSpc>
              <a:spcBef>
                <a:spcPts val="352"/>
              </a:spcBef>
              <a:spcAft>
                <a:spcPts val="0"/>
              </a:spcAft>
              <a:buClr>
                <a:schemeClr val="dk1"/>
              </a:buClr>
              <a:buSzPts val="1760"/>
              <a:buChar char="•"/>
            </a:pPr>
            <a:r>
              <a:rPr b="1" lang="lv-LV" sz="1760"/>
              <a:t>Vispārējās prasmes</a:t>
            </a:r>
            <a:r>
              <a:rPr lang="lv-LV" sz="1760"/>
              <a:t> – šīs prasmes var izmantot dažādās situācijās atšķirīgās jomās. Tās ir, piemēram, problēmu risināšanas prasme, elastība jeb spēja produktīvi strādāt arī mainīgos darba apstākļos, radošums u. tml. Arvien biežāk šajā kategorijā iekļauj arī prasmi strādāt ar datoru. </a:t>
            </a:r>
            <a:endParaRPr/>
          </a:p>
          <a:p>
            <a:pPr indent="-342900" lvl="0" marL="342900" rtl="0" algn="l">
              <a:lnSpc>
                <a:spcPct val="80000"/>
              </a:lnSpc>
              <a:spcBef>
                <a:spcPts val="352"/>
              </a:spcBef>
              <a:spcAft>
                <a:spcPts val="0"/>
              </a:spcAft>
              <a:buClr>
                <a:schemeClr val="dk1"/>
              </a:buClr>
              <a:buSzPts val="1760"/>
              <a:buChar char="•"/>
            </a:pPr>
            <a:r>
              <a:rPr b="1" lang="lv-LV" sz="1760"/>
              <a:t>Specifiskās prasmes</a:t>
            </a:r>
            <a:r>
              <a:rPr lang="lv-LV" sz="1760"/>
              <a:t> – tās ir attiecināmas uz prasmēm un zināšanām izvēlētajā profesionālās darbības jomā, un tās tiek apgūtas gan studiju laikā, gan arī vēlāk, strādājot noteiktā jomā. Piemēram, grāmatvedim ir jāprot apieties ar kādu noteiktu grāmatvedības programmu, pedagogam jāspēj uzstāties lielas auditorijas priekšā utt. </a:t>
            </a:r>
            <a:endParaRPr/>
          </a:p>
          <a:p>
            <a:pPr indent="-231140" lvl="0" marL="342900" rtl="0" algn="l">
              <a:lnSpc>
                <a:spcPct val="80000"/>
              </a:lnSpc>
              <a:spcBef>
                <a:spcPts val="352"/>
              </a:spcBef>
              <a:spcAft>
                <a:spcPts val="0"/>
              </a:spcAft>
              <a:buClr>
                <a:schemeClr val="dk1"/>
              </a:buClr>
              <a:buSzPts val="1760"/>
              <a:buNone/>
            </a:pPr>
            <a:r>
              <a:t/>
            </a:r>
            <a:endParaRPr sz="176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descr="S:\Kopējie dokumenti\Dokuments Olgai\Dagnija Bramane\Laika menedzments\materiaali\google_logo1.jpg" id="365" name="Google Shape;365;p29"/>
          <p:cNvPicPr preferRelativeResize="0"/>
          <p:nvPr/>
        </p:nvPicPr>
        <p:blipFill rotWithShape="1">
          <a:blip r:embed="rId3">
            <a:alphaModFix/>
          </a:blip>
          <a:srcRect b="0" l="0" r="0" t="0"/>
          <a:stretch/>
        </p:blipFill>
        <p:spPr>
          <a:xfrm>
            <a:off x="3429000" y="2819400"/>
            <a:ext cx="2971800" cy="1238844"/>
          </a:xfrm>
          <a:prstGeom prst="rect">
            <a:avLst/>
          </a:prstGeom>
          <a:noFill/>
          <a:ln>
            <a:noFill/>
          </a:ln>
        </p:spPr>
      </p:pic>
      <p:sp>
        <p:nvSpPr>
          <p:cNvPr id="366" name="Google Shape;366;p29"/>
          <p:cNvSpPr txBox="1"/>
          <p:nvPr>
            <p:ph type="title"/>
          </p:nvPr>
        </p:nvSpPr>
        <p:spPr>
          <a:xfrm>
            <a:off x="457200" y="12192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lv-LV"/>
              <a:t>Paldies par uzmanību!</a:t>
            </a:r>
            <a:endParaRPr b="1"/>
          </a:p>
        </p:txBody>
      </p:sp>
      <p:sp>
        <p:nvSpPr>
          <p:cNvPr id="367" name="Google Shape;367;p29"/>
          <p:cNvSpPr txBox="1"/>
          <p:nvPr>
            <p:ph idx="1" type="body"/>
          </p:nvPr>
        </p:nvSpPr>
        <p:spPr>
          <a:xfrm>
            <a:off x="457200" y="3200400"/>
            <a:ext cx="8229600" cy="10207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rgbClr val="7F7F7F"/>
              </a:buClr>
              <a:buSzPts val="3700"/>
              <a:buNone/>
            </a:pPr>
            <a:r>
              <a:rPr lang="lv-LV" sz="3700">
                <a:solidFill>
                  <a:srgbClr val="7F7F7F"/>
                </a:solidFill>
              </a:rPr>
              <a:t>Padies tantei                     		 par smukajām bildēm! </a:t>
            </a:r>
            <a:endParaRPr sz="3700">
              <a:solidFill>
                <a:srgbClr val="7F7F7F"/>
              </a:solidFill>
            </a:endParaRPr>
          </a:p>
        </p:txBody>
      </p:sp>
      <p:sp>
        <p:nvSpPr>
          <p:cNvPr id="368" name="Google Shape;368;p29"/>
          <p:cNvSpPr/>
          <p:nvPr/>
        </p:nvSpPr>
        <p:spPr>
          <a:xfrm>
            <a:off x="1219200" y="5105400"/>
            <a:ext cx="7239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800"/>
              <a:buFont typeface="Calibri"/>
              <a:buNone/>
            </a:pPr>
            <a:r>
              <a:rPr lang="lv-LV" sz="2800">
                <a:solidFill>
                  <a:schemeClr val="dk1"/>
                </a:solidFill>
                <a:latin typeface="Calibri"/>
                <a:ea typeface="Calibri"/>
                <a:cs typeface="Calibri"/>
                <a:sym typeface="Calibri"/>
              </a:rPr>
              <a:t>Avoti un autori: S.Kovejs, I.Melbārde, Karjeras izglītība. Skolotāja rokasgrāmata. </a:t>
            </a: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idx="1" type="body"/>
          </p:nvPr>
        </p:nvSpPr>
        <p:spPr>
          <a:xfrm>
            <a:off x="533400" y="609600"/>
            <a:ext cx="8229600" cy="68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b="1" lang="lv-LV" sz="4000"/>
              <a:t>Līderisms, menedžments un vērtības</a:t>
            </a:r>
            <a:endParaRPr b="1" sz="4000"/>
          </a:p>
        </p:txBody>
      </p:sp>
      <p:pic>
        <p:nvPicPr>
          <p:cNvPr id="103" name="Google Shape;103;p3"/>
          <p:cNvPicPr preferRelativeResize="0"/>
          <p:nvPr/>
        </p:nvPicPr>
        <p:blipFill rotWithShape="1">
          <a:blip r:embed="rId3">
            <a:alphaModFix/>
          </a:blip>
          <a:srcRect b="0" l="0" r="0" t="0"/>
          <a:stretch/>
        </p:blipFill>
        <p:spPr>
          <a:xfrm>
            <a:off x="685800" y="1447800"/>
            <a:ext cx="7543800" cy="5029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30"/>
          <p:cNvPicPr preferRelativeResize="0"/>
          <p:nvPr/>
        </p:nvPicPr>
        <p:blipFill rotWithShape="1">
          <a:blip r:embed="rId3">
            <a:alphaModFix/>
          </a:blip>
          <a:srcRect b="0" l="0" r="0" t="0"/>
          <a:stretch/>
        </p:blipFill>
        <p:spPr>
          <a:xfrm>
            <a:off x="457200" y="124218"/>
            <a:ext cx="8077200" cy="673378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79" name="Google Shape;379;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380" name="Google Shape;380;p31"/>
          <p:cNvPicPr preferRelativeResize="0"/>
          <p:nvPr/>
        </p:nvPicPr>
        <p:blipFill rotWithShape="1">
          <a:blip r:embed="rId3">
            <a:alphaModFix/>
          </a:blip>
          <a:srcRect b="0" l="0" r="0" t="0"/>
          <a:stretch/>
        </p:blipFill>
        <p:spPr>
          <a:xfrm>
            <a:off x="152400" y="152400"/>
            <a:ext cx="8391525" cy="6172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86" name="Google Shape;386;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387" name="Google Shape;387;p32"/>
          <p:cNvPicPr preferRelativeResize="0"/>
          <p:nvPr/>
        </p:nvPicPr>
        <p:blipFill rotWithShape="1">
          <a:blip r:embed="rId3">
            <a:alphaModFix/>
          </a:blip>
          <a:srcRect b="0" l="0" r="0" t="0"/>
          <a:stretch/>
        </p:blipFill>
        <p:spPr>
          <a:xfrm>
            <a:off x="533400" y="228600"/>
            <a:ext cx="8001000" cy="63091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93" name="Google Shape;393;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394" name="Google Shape;394;p33"/>
          <p:cNvPicPr preferRelativeResize="0"/>
          <p:nvPr/>
        </p:nvPicPr>
        <p:blipFill rotWithShape="1">
          <a:blip r:embed="rId3">
            <a:alphaModFix/>
          </a:blip>
          <a:srcRect b="0" l="0" r="0" t="0"/>
          <a:stretch/>
        </p:blipFill>
        <p:spPr>
          <a:xfrm>
            <a:off x="304800" y="304800"/>
            <a:ext cx="7848600" cy="621416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400" name="Google Shape;400;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401" name="Google Shape;401;p34"/>
          <p:cNvPicPr preferRelativeResize="0"/>
          <p:nvPr/>
        </p:nvPicPr>
        <p:blipFill rotWithShape="1">
          <a:blip r:embed="rId3">
            <a:alphaModFix/>
          </a:blip>
          <a:srcRect b="0" l="0" r="0" t="0"/>
          <a:stretch/>
        </p:blipFill>
        <p:spPr>
          <a:xfrm>
            <a:off x="762000" y="238470"/>
            <a:ext cx="7236735" cy="661953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407" name="Google Shape;407;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408" name="Google Shape;408;p35"/>
          <p:cNvPicPr preferRelativeResize="0"/>
          <p:nvPr/>
        </p:nvPicPr>
        <p:blipFill rotWithShape="1">
          <a:blip r:embed="rId3">
            <a:alphaModFix/>
          </a:blip>
          <a:srcRect b="0" l="0" r="0" t="0"/>
          <a:stretch/>
        </p:blipFill>
        <p:spPr>
          <a:xfrm>
            <a:off x="152400" y="152400"/>
            <a:ext cx="8858250" cy="5924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414" name="Google Shape;414;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415" name="Google Shape;415;p36"/>
          <p:cNvPicPr preferRelativeResize="0"/>
          <p:nvPr/>
        </p:nvPicPr>
        <p:blipFill rotWithShape="1">
          <a:blip r:embed="rId3">
            <a:alphaModFix/>
          </a:blip>
          <a:srcRect b="0" l="0" r="0" t="0"/>
          <a:stretch/>
        </p:blipFill>
        <p:spPr>
          <a:xfrm>
            <a:off x="152400" y="152400"/>
            <a:ext cx="8924925" cy="6134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p37"/>
          <p:cNvPicPr preferRelativeResize="0"/>
          <p:nvPr/>
        </p:nvPicPr>
        <p:blipFill rotWithShape="1">
          <a:blip r:embed="rId3">
            <a:alphaModFix/>
          </a:blip>
          <a:srcRect b="0" l="0" r="0" t="0"/>
          <a:stretch/>
        </p:blipFill>
        <p:spPr>
          <a:xfrm>
            <a:off x="762000" y="152400"/>
            <a:ext cx="4435050" cy="65627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38"/>
          <p:cNvPicPr preferRelativeResize="0"/>
          <p:nvPr/>
        </p:nvPicPr>
        <p:blipFill rotWithShape="1">
          <a:blip r:embed="rId3">
            <a:alphaModFix/>
          </a:blip>
          <a:srcRect b="0" l="0" r="0" t="0"/>
          <a:stretch/>
        </p:blipFill>
        <p:spPr>
          <a:xfrm>
            <a:off x="1295400" y="173024"/>
            <a:ext cx="6638925" cy="6684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lv-LV"/>
              <a:t>Intereses, prasmes, personība</a:t>
            </a:r>
            <a:endParaRPr b="1"/>
          </a:p>
        </p:txBody>
      </p:sp>
      <p:pic>
        <p:nvPicPr>
          <p:cNvPr descr="http://www.leadingadvisor.com/la/wp-content/uploads/2012/04/Visual-Auditory-Kinesthetic-243x3001.png" id="431" name="Google Shape;431;p39"/>
          <p:cNvPicPr preferRelativeResize="0"/>
          <p:nvPr/>
        </p:nvPicPr>
        <p:blipFill rotWithShape="1">
          <a:blip r:embed="rId3">
            <a:alphaModFix/>
          </a:blip>
          <a:srcRect b="0" l="0" r="0" t="0"/>
          <a:stretch/>
        </p:blipFill>
        <p:spPr>
          <a:xfrm>
            <a:off x="2362200" y="1524000"/>
            <a:ext cx="3810000" cy="47087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idx="1" type="body"/>
          </p:nvPr>
        </p:nvSpPr>
        <p:spPr>
          <a:xfrm>
            <a:off x="381000" y="1143000"/>
            <a:ext cx="8305800" cy="4864291"/>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960"/>
              <a:buChar char="•"/>
            </a:pPr>
            <a:r>
              <a:rPr lang="lv-LV" sz="2960"/>
              <a:t>1.Pastāsti par kādu jomu, kurā uzskati sevi par meistaru (darbā vai ārpus darba), par to, kādēļ tā rosina Tevī pozitīvas emocijas. Kapēc Tev tik labi izdodas un kas palīdz gūt sekmes?</a:t>
            </a:r>
            <a:endParaRPr/>
          </a:p>
          <a:p>
            <a:pPr indent="-154940" lvl="0" marL="342900" rtl="0" algn="l">
              <a:lnSpc>
                <a:spcPct val="80000"/>
              </a:lnSpc>
              <a:spcBef>
                <a:spcPts val="592"/>
              </a:spcBef>
              <a:spcAft>
                <a:spcPts val="0"/>
              </a:spcAft>
              <a:buClr>
                <a:schemeClr val="dk1"/>
              </a:buClr>
              <a:buSzPts val="2960"/>
              <a:buNone/>
            </a:pPr>
            <a:r>
              <a:t/>
            </a:r>
            <a:endParaRPr sz="2960"/>
          </a:p>
          <a:p>
            <a:pPr indent="-342900" lvl="0" marL="342900" rtl="0" algn="l">
              <a:lnSpc>
                <a:spcPct val="80000"/>
              </a:lnSpc>
              <a:spcBef>
                <a:spcPts val="592"/>
              </a:spcBef>
              <a:spcAft>
                <a:spcPts val="0"/>
              </a:spcAft>
              <a:buClr>
                <a:schemeClr val="dk1"/>
              </a:buClr>
              <a:buSzPts val="2960"/>
              <a:buChar char="•"/>
            </a:pPr>
            <a:r>
              <a:rPr lang="lv-LV" sz="2960"/>
              <a:t>2.Apraksti kādu sasniegumu (jebkurā dzīves posmā), kas Tev sagadājis milzīgu gandarījumu un prieku? Kāpēc?</a:t>
            </a:r>
            <a:endParaRPr/>
          </a:p>
          <a:p>
            <a:pPr indent="-154940" lvl="0" marL="342900" rtl="0" algn="l">
              <a:lnSpc>
                <a:spcPct val="80000"/>
              </a:lnSpc>
              <a:spcBef>
                <a:spcPts val="592"/>
              </a:spcBef>
              <a:spcAft>
                <a:spcPts val="0"/>
              </a:spcAft>
              <a:buClr>
                <a:schemeClr val="dk1"/>
              </a:buClr>
              <a:buSzPts val="2960"/>
              <a:buNone/>
            </a:pPr>
            <a:r>
              <a:t/>
            </a:r>
            <a:endParaRPr sz="2960"/>
          </a:p>
          <a:p>
            <a:pPr indent="-342900" lvl="0" marL="342900" rtl="0" algn="l">
              <a:lnSpc>
                <a:spcPct val="80000"/>
              </a:lnSpc>
              <a:spcBef>
                <a:spcPts val="592"/>
              </a:spcBef>
              <a:spcAft>
                <a:spcPts val="0"/>
              </a:spcAft>
              <a:buClr>
                <a:schemeClr val="dk1"/>
              </a:buClr>
              <a:buSzPts val="2960"/>
              <a:buChar char="•"/>
            </a:pPr>
            <a:r>
              <a:rPr lang="lv-LV" sz="2960"/>
              <a:t>3.Ko Tu darītu, kā pavadītu dzīvi, ja Tavā rīcībā būtu neierobežoti daudz laika un naudas?</a:t>
            </a:r>
            <a:endParaRPr/>
          </a:p>
        </p:txBody>
      </p:sp>
      <p:sp>
        <p:nvSpPr>
          <p:cNvPr id="110" name="Google Shape;110;p4"/>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lv-LV"/>
              <a:t>Vērtību stāsts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
        <p:nvSpPr>
          <p:cNvPr id="438" name="Google Shape;438;p40"/>
          <p:cNvSpPr txBox="1"/>
          <p:nvPr>
            <p:ph type="title"/>
          </p:nvPr>
        </p:nvSpPr>
        <p:spPr>
          <a:xfrm>
            <a:off x="381000" y="152400"/>
            <a:ext cx="8229600" cy="563562"/>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3959"/>
              <a:buFont typeface="Calibri"/>
              <a:buNone/>
            </a:pPr>
            <a:r>
              <a:rPr lang="lv-LV" sz="3959"/>
              <a:t>Vērtības </a:t>
            </a:r>
            <a:endParaRPr sz="3959"/>
          </a:p>
        </p:txBody>
      </p:sp>
      <p:pic>
        <p:nvPicPr>
          <p:cNvPr descr="S:\Kopējie dokumenti\Dokuments Olgai\Dagnija Bramane\Laika menedzments\materiaali\SKMBT_C22012101710240.jpg" id="439" name="Google Shape;439;p40"/>
          <p:cNvPicPr preferRelativeResize="0"/>
          <p:nvPr/>
        </p:nvPicPr>
        <p:blipFill rotWithShape="1">
          <a:blip r:embed="rId3">
            <a:alphaModFix/>
          </a:blip>
          <a:srcRect b="0" l="0" r="0" t="0"/>
          <a:stretch/>
        </p:blipFill>
        <p:spPr>
          <a:xfrm>
            <a:off x="0" y="648669"/>
            <a:ext cx="8607370" cy="620933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1"/>
          <p:cNvSpPr txBox="1"/>
          <p:nvPr>
            <p:ph idx="1" type="body"/>
          </p:nvPr>
        </p:nvSpPr>
        <p:spPr>
          <a:xfrm>
            <a:off x="381000" y="19050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E36C09"/>
              </a:buClr>
              <a:buSzPts val="3200"/>
              <a:buNone/>
            </a:pPr>
            <a:r>
              <a:rPr lang="lv-LV">
                <a:solidFill>
                  <a:srgbClr val="E36C09"/>
                </a:solidFill>
              </a:rPr>
              <a:t>Piemēram:</a:t>
            </a:r>
            <a:endParaRPr/>
          </a:p>
          <a:p>
            <a:pPr indent="-342900" lvl="0" marL="342900" rtl="0" algn="l">
              <a:spcBef>
                <a:spcPts val="640"/>
              </a:spcBef>
              <a:spcAft>
                <a:spcPts val="0"/>
              </a:spcAft>
              <a:buClr>
                <a:schemeClr val="dk1"/>
              </a:buClr>
              <a:buSzPts val="3200"/>
              <a:buNone/>
            </a:pPr>
            <a:r>
              <a:t/>
            </a:r>
            <a:endParaRPr>
              <a:solidFill>
                <a:srgbClr val="E36C09"/>
              </a:solidFill>
            </a:endParaRPr>
          </a:p>
          <a:p>
            <a:pPr indent="-228600" lvl="4" marL="2057400" rtl="0" algn="l">
              <a:spcBef>
                <a:spcPts val="400"/>
              </a:spcBef>
              <a:spcAft>
                <a:spcPts val="0"/>
              </a:spcAft>
              <a:buClr>
                <a:schemeClr val="dk1"/>
              </a:buClr>
              <a:buSzPts val="2000"/>
              <a:buNone/>
            </a:pPr>
            <a:r>
              <a:rPr lang="lv-LV"/>
              <a:t>esmu godīgs pret sevi</a:t>
            </a:r>
            <a:endParaRPr/>
          </a:p>
          <a:p>
            <a:pPr indent="-342900" lvl="0" marL="342900" rtl="0" algn="l">
              <a:spcBef>
                <a:spcPts val="640"/>
              </a:spcBef>
              <a:spcAft>
                <a:spcPts val="0"/>
              </a:spcAft>
              <a:buClr>
                <a:schemeClr val="dk1"/>
              </a:buClr>
              <a:buSzPts val="3200"/>
              <a:buNone/>
            </a:pPr>
            <a:r>
              <a:rPr lang="lv-LV"/>
              <a:t>Godīgums: </a:t>
            </a:r>
            <a:r>
              <a:rPr lang="lv-LV" sz="1600"/>
              <a:t>esmu godīgs pret savu ģimeni un draugiem</a:t>
            </a:r>
            <a:endParaRPr/>
          </a:p>
          <a:p>
            <a:pPr indent="-228600" lvl="4" marL="2057400" rtl="0" algn="l">
              <a:spcBef>
                <a:spcPts val="400"/>
              </a:spcBef>
              <a:spcAft>
                <a:spcPts val="0"/>
              </a:spcAft>
              <a:buClr>
                <a:schemeClr val="dk1"/>
              </a:buClr>
              <a:buSzPts val="2000"/>
              <a:buNone/>
            </a:pPr>
            <a:r>
              <a:rPr lang="lv-LV"/>
              <a:t>Nemeloju, saku visu, kā ir u.c.</a:t>
            </a:r>
            <a:endParaRPr/>
          </a:p>
          <a:p>
            <a:pPr indent="-228600" lvl="8" marL="3886200" rtl="0" algn="l">
              <a:spcBef>
                <a:spcPts val="400"/>
              </a:spcBef>
              <a:spcAft>
                <a:spcPts val="0"/>
              </a:spcAft>
              <a:buClr>
                <a:schemeClr val="dk1"/>
              </a:buClr>
              <a:buSzPts val="2000"/>
              <a:buNone/>
            </a:pPr>
            <a:r>
              <a:t/>
            </a:r>
            <a:endParaRPr/>
          </a:p>
          <a:p>
            <a:pPr indent="-228600" lvl="8" marL="3886200" rtl="0" algn="l">
              <a:spcBef>
                <a:spcPts val="400"/>
              </a:spcBef>
              <a:spcAft>
                <a:spcPts val="0"/>
              </a:spcAft>
              <a:buClr>
                <a:schemeClr val="dk1"/>
              </a:buClr>
              <a:buSzPts val="2000"/>
              <a:buNone/>
            </a:pPr>
            <a:r>
              <a:t/>
            </a:r>
            <a:endParaRPr/>
          </a:p>
          <a:p>
            <a:pPr indent="-342900" lvl="0" marL="342900" rtl="0" algn="l">
              <a:spcBef>
                <a:spcPts val="640"/>
              </a:spcBef>
              <a:spcAft>
                <a:spcPts val="0"/>
              </a:spcAft>
              <a:buClr>
                <a:schemeClr val="dk1"/>
              </a:buClr>
              <a:buSzPts val="3200"/>
              <a:buNone/>
            </a:pPr>
            <a:r>
              <a:rPr lang="lv-LV"/>
              <a:t>Veselība:    </a:t>
            </a:r>
            <a:r>
              <a:rPr lang="lv-LV" sz="1800"/>
              <a:t>lietoju veselīgu uzturu</a:t>
            </a:r>
            <a:endParaRPr/>
          </a:p>
          <a:p>
            <a:pPr indent="-342900" lvl="0" marL="342900" rtl="0" algn="l">
              <a:spcBef>
                <a:spcPts val="360"/>
              </a:spcBef>
              <a:spcAft>
                <a:spcPts val="0"/>
              </a:spcAft>
              <a:buClr>
                <a:schemeClr val="dk1"/>
              </a:buClr>
              <a:buSzPts val="1800"/>
              <a:buNone/>
            </a:pPr>
            <a:r>
              <a:rPr lang="lv-LV" sz="1800"/>
              <a:t>			sportoju, no rītiem vingroju</a:t>
            </a:r>
            <a:endParaRPr/>
          </a:p>
          <a:p>
            <a:pPr indent="-342900" lvl="0" marL="342900" rtl="0" algn="l">
              <a:spcBef>
                <a:spcPts val="360"/>
              </a:spcBef>
              <a:spcAft>
                <a:spcPts val="0"/>
              </a:spcAft>
              <a:buClr>
                <a:schemeClr val="dk1"/>
              </a:buClr>
              <a:buSzPts val="1800"/>
              <a:buNone/>
            </a:pPr>
            <a:r>
              <a:rPr lang="lv-LV" sz="1800"/>
              <a:t>			kad strādāju pie datora, atpūtina acis u.c.</a:t>
            </a:r>
            <a:endParaRPr/>
          </a:p>
        </p:txBody>
      </p:sp>
      <p:sp>
        <p:nvSpPr>
          <p:cNvPr id="445" name="Google Shape;445;p41"/>
          <p:cNvSpPr txBox="1"/>
          <p:nvPr>
            <p:ph type="title"/>
          </p:nvPr>
        </p:nvSpPr>
        <p:spPr>
          <a:xfrm>
            <a:off x="381000" y="762000"/>
            <a:ext cx="8229600" cy="11430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3959"/>
              <a:buFont typeface="Calibri"/>
              <a:buNone/>
            </a:pPr>
            <a:br>
              <a:rPr lang="lv-LV" sz="3959"/>
            </a:br>
            <a:r>
              <a:rPr lang="lv-LV" sz="3959"/>
              <a:t>Kā Tu vari savas vērtības īstenot ikdienā?</a:t>
            </a:r>
            <a:endParaRPr sz="3959"/>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descr="http://astrologi.lv/uploads/files/darba.jpg" id="450" name="Google Shape;450;p42"/>
          <p:cNvPicPr preferRelativeResize="0"/>
          <p:nvPr/>
        </p:nvPicPr>
        <p:blipFill rotWithShape="1">
          <a:blip r:embed="rId3">
            <a:alphaModFix/>
          </a:blip>
          <a:srcRect b="0" l="0" r="0" t="0"/>
          <a:stretch/>
        </p:blipFill>
        <p:spPr>
          <a:xfrm>
            <a:off x="990600" y="0"/>
            <a:ext cx="6781799" cy="6536901"/>
          </a:xfrm>
          <a:prstGeom prst="rect">
            <a:avLst/>
          </a:prstGeom>
          <a:noFill/>
          <a:ln>
            <a:noFill/>
          </a:ln>
        </p:spPr>
      </p:pic>
      <p:cxnSp>
        <p:nvCxnSpPr>
          <p:cNvPr id="451" name="Google Shape;451;p42"/>
          <p:cNvCxnSpPr/>
          <p:nvPr/>
        </p:nvCxnSpPr>
        <p:spPr>
          <a:xfrm flipH="1">
            <a:off x="1066800" y="1143000"/>
            <a:ext cx="6324600" cy="4572000"/>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cxnSp>
        <p:nvCxnSpPr>
          <p:cNvPr id="452" name="Google Shape;452;p42"/>
          <p:cNvCxnSpPr/>
          <p:nvPr/>
        </p:nvCxnSpPr>
        <p:spPr>
          <a:xfrm>
            <a:off x="1219200" y="1600200"/>
            <a:ext cx="6172200" cy="4648200"/>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3"/>
          <p:cNvSpPr txBox="1"/>
          <p:nvPr>
            <p:ph type="title"/>
          </p:nvPr>
        </p:nvSpPr>
        <p:spPr>
          <a:xfrm>
            <a:off x="457200" y="274638"/>
            <a:ext cx="8229600" cy="57451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lv-LV" sz="3959"/>
              <a:t>Materiāls sagatavots klašu audzinātājiem, priekšmetu skolotājiem.</a:t>
            </a:r>
            <a:br>
              <a:rPr lang="lv-LV" sz="3959"/>
            </a:br>
            <a:endParaRPr sz="3959">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
        <p:nvSpPr>
          <p:cNvPr id="117" name="Google Shape;117;p5"/>
          <p:cNvSpPr txBox="1"/>
          <p:nvPr>
            <p:ph type="title"/>
          </p:nvPr>
        </p:nvSpPr>
        <p:spPr>
          <a:xfrm>
            <a:off x="381000" y="152400"/>
            <a:ext cx="8229600" cy="5635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lv-LV" sz="3959"/>
              <a:t>Vērtības </a:t>
            </a:r>
            <a:endParaRPr sz="3959"/>
          </a:p>
        </p:txBody>
      </p:sp>
      <p:pic>
        <p:nvPicPr>
          <p:cNvPr descr="S:\Kopējie dokumenti\Dokuments Olgai\Dagnija Bramane\Laika menedzments\materiaali\SKMBT_C22012101710240.jpg" id="118" name="Google Shape;118;p5"/>
          <p:cNvPicPr preferRelativeResize="0"/>
          <p:nvPr/>
        </p:nvPicPr>
        <p:blipFill rotWithShape="1">
          <a:blip r:embed="rId3">
            <a:alphaModFix/>
          </a:blip>
          <a:srcRect b="0" l="0" r="0" t="0"/>
          <a:stretch/>
        </p:blipFill>
        <p:spPr>
          <a:xfrm>
            <a:off x="457200" y="1066800"/>
            <a:ext cx="8607370" cy="62093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t/>
            </a:r>
            <a:endParaRPr/>
          </a:p>
          <a:p>
            <a:pPr indent="-228600" lvl="8" marL="3886200" rtl="0" algn="l">
              <a:spcBef>
                <a:spcPts val="400"/>
              </a:spcBef>
              <a:spcAft>
                <a:spcPts val="0"/>
              </a:spcAft>
              <a:buClr>
                <a:schemeClr val="dk1"/>
              </a:buClr>
              <a:buSzPts val="2000"/>
              <a:buNone/>
            </a:pPr>
            <a:r>
              <a:rPr lang="lv-LV"/>
              <a:t>esmu godīgs pret sevi</a:t>
            </a:r>
            <a:endParaRPr/>
          </a:p>
          <a:p>
            <a:pPr indent="-342900" lvl="0" marL="342900" rtl="0" algn="l">
              <a:spcBef>
                <a:spcPts val="640"/>
              </a:spcBef>
              <a:spcAft>
                <a:spcPts val="0"/>
              </a:spcAft>
              <a:buClr>
                <a:schemeClr val="dk1"/>
              </a:buClr>
              <a:buSzPts val="3200"/>
              <a:buNone/>
            </a:pPr>
            <a:r>
              <a:rPr lang="lv-LV"/>
              <a:t>Godīgums: </a:t>
            </a:r>
            <a:r>
              <a:rPr lang="lv-LV" sz="1600"/>
              <a:t>esmu godīgs pret savu ģimeni un draugiem</a:t>
            </a:r>
            <a:endParaRPr/>
          </a:p>
          <a:p>
            <a:pPr indent="-228600" lvl="8" marL="3886200" rtl="0" algn="l">
              <a:spcBef>
                <a:spcPts val="400"/>
              </a:spcBef>
              <a:spcAft>
                <a:spcPts val="0"/>
              </a:spcAft>
              <a:buClr>
                <a:schemeClr val="dk1"/>
              </a:buClr>
              <a:buSzPts val="2000"/>
              <a:buNone/>
            </a:pPr>
            <a:r>
              <a:rPr lang="lv-LV"/>
              <a:t>nemeloju</a:t>
            </a:r>
            <a:endParaRPr/>
          </a:p>
          <a:p>
            <a:pPr indent="-228600" lvl="8" marL="3886200" rtl="0" algn="l">
              <a:spcBef>
                <a:spcPts val="400"/>
              </a:spcBef>
              <a:spcAft>
                <a:spcPts val="0"/>
              </a:spcAft>
              <a:buClr>
                <a:schemeClr val="dk1"/>
              </a:buClr>
              <a:buSzPts val="2000"/>
              <a:buNone/>
            </a:pPr>
            <a:r>
              <a:rPr lang="lv-LV"/>
              <a:t>saku visu, kā ir u.c.</a:t>
            </a:r>
            <a:endParaRPr/>
          </a:p>
          <a:p>
            <a:pPr indent="-228600" lvl="8" marL="3886200" rtl="0" algn="l">
              <a:spcBef>
                <a:spcPts val="400"/>
              </a:spcBef>
              <a:spcAft>
                <a:spcPts val="0"/>
              </a:spcAft>
              <a:buClr>
                <a:schemeClr val="dk1"/>
              </a:buClr>
              <a:buSzPts val="2000"/>
              <a:buNone/>
            </a:pPr>
            <a:r>
              <a:t/>
            </a:r>
            <a:endParaRPr/>
          </a:p>
          <a:p>
            <a:pPr indent="-228600" lvl="8" marL="3886200" rtl="0" algn="l">
              <a:spcBef>
                <a:spcPts val="400"/>
              </a:spcBef>
              <a:spcAft>
                <a:spcPts val="0"/>
              </a:spcAft>
              <a:buClr>
                <a:schemeClr val="dk1"/>
              </a:buClr>
              <a:buSzPts val="2000"/>
              <a:buNone/>
            </a:pPr>
            <a:r>
              <a:t/>
            </a:r>
            <a:endParaRPr/>
          </a:p>
          <a:p>
            <a:pPr indent="-342900" lvl="0" marL="342900" rtl="0" algn="l">
              <a:spcBef>
                <a:spcPts val="640"/>
              </a:spcBef>
              <a:spcAft>
                <a:spcPts val="0"/>
              </a:spcAft>
              <a:buClr>
                <a:schemeClr val="dk1"/>
              </a:buClr>
              <a:buSzPts val="3200"/>
              <a:buNone/>
            </a:pPr>
            <a:r>
              <a:rPr lang="lv-LV"/>
              <a:t>Veselība:    </a:t>
            </a:r>
            <a:r>
              <a:rPr lang="lv-LV" sz="1800"/>
              <a:t>lietoju veselīgu uzturu</a:t>
            </a:r>
            <a:endParaRPr/>
          </a:p>
          <a:p>
            <a:pPr indent="-228600" lvl="8" marL="3886200" rtl="0" algn="l">
              <a:spcBef>
                <a:spcPts val="360"/>
              </a:spcBef>
              <a:spcAft>
                <a:spcPts val="0"/>
              </a:spcAft>
              <a:buClr>
                <a:schemeClr val="dk1"/>
              </a:buClr>
              <a:buSzPts val="1800"/>
              <a:buNone/>
            </a:pPr>
            <a:r>
              <a:rPr lang="lv-LV" sz="1800"/>
              <a:t>sportoju, no rītiem vingroju</a:t>
            </a:r>
            <a:endParaRPr/>
          </a:p>
          <a:p>
            <a:pPr indent="-228600" lvl="8" marL="3886200" rtl="0" algn="l">
              <a:spcBef>
                <a:spcPts val="360"/>
              </a:spcBef>
              <a:spcAft>
                <a:spcPts val="0"/>
              </a:spcAft>
              <a:buClr>
                <a:schemeClr val="dk1"/>
              </a:buClr>
              <a:buSzPts val="1800"/>
              <a:buNone/>
            </a:pPr>
            <a:r>
              <a:rPr lang="lv-LV" sz="1800"/>
              <a:t>kad strādāju pie datora, atpūtina acis u.c.</a:t>
            </a:r>
            <a:endParaRPr/>
          </a:p>
        </p:txBody>
      </p:sp>
      <p:sp>
        <p:nvSpPr>
          <p:cNvPr id="124" name="Google Shape;12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lv-LV" sz="3959"/>
              <a:t>Kā Tu vari savas vērtības īstenot ikdienā?</a:t>
            </a:r>
            <a:endParaRPr sz="3959"/>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Char char="•"/>
            </a:pPr>
            <a:r>
              <a:rPr lang="lv-LV"/>
              <a:t>Tā parāda, kā Tu vēlies tērēt savu laiku un enerģiju;</a:t>
            </a:r>
            <a:endParaRPr/>
          </a:p>
          <a:p>
            <a:pPr indent="-342900" lvl="0" marL="342900" rtl="0" algn="l">
              <a:lnSpc>
                <a:spcPct val="90000"/>
              </a:lnSpc>
              <a:spcBef>
                <a:spcPts val="640"/>
              </a:spcBef>
              <a:spcAft>
                <a:spcPts val="0"/>
              </a:spcAft>
              <a:buClr>
                <a:schemeClr val="dk1"/>
              </a:buClr>
              <a:buSzPts val="3200"/>
              <a:buChar char="•"/>
            </a:pPr>
            <a:r>
              <a:rPr lang="lv-LV"/>
              <a:t>Atspoguļo lietas par kurām Tu “dedz”, kas Tev ir tuvas;</a:t>
            </a:r>
            <a:endParaRPr/>
          </a:p>
          <a:p>
            <a:pPr indent="-342900" lvl="0" marL="342900" rtl="0" algn="l">
              <a:lnSpc>
                <a:spcPct val="90000"/>
              </a:lnSpc>
              <a:spcBef>
                <a:spcPts val="640"/>
              </a:spcBef>
              <a:spcAft>
                <a:spcPts val="0"/>
              </a:spcAft>
              <a:buClr>
                <a:schemeClr val="dk1"/>
              </a:buClr>
              <a:buSzPts val="3200"/>
              <a:buChar char="•"/>
            </a:pPr>
            <a:r>
              <a:rPr lang="lv-LV"/>
              <a:t>Rosina Tevi pacelties pāri jau sasniegtajam, izvirzīt lielākus, augstākus mērķus;</a:t>
            </a:r>
            <a:endParaRPr/>
          </a:p>
          <a:p>
            <a:pPr indent="-342900" lvl="0" marL="342900" rtl="0" algn="l">
              <a:lnSpc>
                <a:spcPct val="90000"/>
              </a:lnSpc>
              <a:spcBef>
                <a:spcPts val="640"/>
              </a:spcBef>
              <a:spcAft>
                <a:spcPts val="0"/>
              </a:spcAft>
              <a:buClr>
                <a:schemeClr val="dk1"/>
              </a:buClr>
              <a:buSzPts val="3200"/>
              <a:buChar char="•"/>
            </a:pPr>
            <a:r>
              <a:rPr lang="lv-LV"/>
              <a:t>Darbojas kā kompass, norādot pareizo virzienu; </a:t>
            </a:r>
            <a:endParaRPr/>
          </a:p>
          <a:p>
            <a:pPr indent="-342900" lvl="0" marL="342900" rtl="0" algn="l">
              <a:lnSpc>
                <a:spcPct val="90000"/>
              </a:lnSpc>
              <a:spcBef>
                <a:spcPts val="640"/>
              </a:spcBef>
              <a:spcAft>
                <a:spcPts val="0"/>
              </a:spcAft>
              <a:buClr>
                <a:schemeClr val="dk1"/>
              </a:buClr>
              <a:buSzPts val="3200"/>
              <a:buChar char="•"/>
            </a:pPr>
            <a:r>
              <a:rPr lang="lv-LV"/>
              <a:t>Pastāvīgi iedvesmo sevi un citus.</a:t>
            </a:r>
            <a:endParaRPr/>
          </a:p>
        </p:txBody>
      </p:sp>
      <p:sp>
        <p:nvSpPr>
          <p:cNvPr id="130" name="Google Shape;13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lv-LV" sz="3959"/>
              <a:t>Radi savu vīziju (misiju, dzīves mērķi)</a:t>
            </a:r>
            <a:endParaRPr sz="3959"/>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Kolāža</a:t>
            </a:r>
            <a:endParaRPr/>
          </a:p>
          <a:p>
            <a:pPr indent="-342900" lvl="0" marL="342900" rtl="0" algn="l">
              <a:spcBef>
                <a:spcPts val="640"/>
              </a:spcBef>
              <a:spcAft>
                <a:spcPts val="0"/>
              </a:spcAft>
              <a:buClr>
                <a:schemeClr val="dk1"/>
              </a:buClr>
              <a:buSzPts val="3200"/>
              <a:buChar char="•"/>
            </a:pPr>
            <a:r>
              <a:rPr lang="lv-LV"/>
              <a:t>Stāsts</a:t>
            </a:r>
            <a:endParaRPr/>
          </a:p>
          <a:p>
            <a:pPr indent="-342900" lvl="0" marL="342900" rtl="0" algn="l">
              <a:spcBef>
                <a:spcPts val="640"/>
              </a:spcBef>
              <a:spcAft>
                <a:spcPts val="0"/>
              </a:spcAft>
              <a:buClr>
                <a:schemeClr val="dk1"/>
              </a:buClr>
              <a:buSzPts val="3200"/>
              <a:buChar char="•"/>
            </a:pPr>
            <a:r>
              <a:rPr lang="lv-LV"/>
              <a:t>Dzeja</a:t>
            </a:r>
            <a:endParaRPr/>
          </a:p>
          <a:p>
            <a:pPr indent="-342900" lvl="0" marL="342900" rtl="0" algn="l">
              <a:spcBef>
                <a:spcPts val="640"/>
              </a:spcBef>
              <a:spcAft>
                <a:spcPts val="0"/>
              </a:spcAft>
              <a:buClr>
                <a:schemeClr val="dk1"/>
              </a:buClr>
              <a:buSzPts val="3200"/>
              <a:buChar char="•"/>
            </a:pPr>
            <a:r>
              <a:rPr lang="lv-LV"/>
              <a:t>Zīmējums </a:t>
            </a:r>
            <a:endParaRPr/>
          </a:p>
        </p:txBody>
      </p:sp>
      <p:sp>
        <p:nvSpPr>
          <p:cNvPr id="136" name="Google Shape;13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lv-LV"/>
              <a:t>Majas darbs jauniešiem, vīzija:</a:t>
            </a:r>
            <a:endParaRPr/>
          </a:p>
        </p:txBody>
      </p:sp>
      <p:pic>
        <p:nvPicPr>
          <p:cNvPr id="137" name="Google Shape;137;p8"/>
          <p:cNvPicPr preferRelativeResize="0"/>
          <p:nvPr/>
        </p:nvPicPr>
        <p:blipFill rotWithShape="1">
          <a:blip r:embed="rId3">
            <a:alphaModFix/>
          </a:blip>
          <a:srcRect b="0" l="0" r="0" t="0"/>
          <a:stretch/>
        </p:blipFill>
        <p:spPr>
          <a:xfrm>
            <a:off x="2667000" y="1390342"/>
            <a:ext cx="6222266" cy="4467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Calibri"/>
              <a:buNone/>
            </a:pPr>
            <a:r>
              <a:rPr lang="lv-LV" sz="3959"/>
              <a:t>Lai mēs kaut ko sasniegtu, mums precīzi jāzina, ko mēs gribam... ☺ </a:t>
            </a:r>
            <a:endParaRPr sz="3959"/>
          </a:p>
        </p:txBody>
      </p:sp>
      <p:pic>
        <p:nvPicPr>
          <p:cNvPr id="143" name="Google Shape;143;p9"/>
          <p:cNvPicPr preferRelativeResize="0"/>
          <p:nvPr/>
        </p:nvPicPr>
        <p:blipFill rotWithShape="1">
          <a:blip r:embed="rId3">
            <a:alphaModFix/>
          </a:blip>
          <a:srcRect b="0" l="0" r="0" t="0"/>
          <a:stretch/>
        </p:blipFill>
        <p:spPr>
          <a:xfrm>
            <a:off x="1143000" y="1676400"/>
            <a:ext cx="7372350" cy="4914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Dagnija Bramane</dc:creator>
</cp:coreProperties>
</file>